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9" r:id="rId2"/>
    <p:sldId id="341" r:id="rId3"/>
    <p:sldId id="278" r:id="rId4"/>
    <p:sldId id="299" r:id="rId5"/>
    <p:sldId id="300" r:id="rId6"/>
    <p:sldId id="301" r:id="rId7"/>
    <p:sldId id="302" r:id="rId8"/>
    <p:sldId id="303" r:id="rId9"/>
    <p:sldId id="304" r:id="rId10"/>
    <p:sldId id="305" r:id="rId11"/>
    <p:sldId id="306" r:id="rId12"/>
    <p:sldId id="307" r:id="rId13"/>
    <p:sldId id="308" r:id="rId14"/>
    <p:sldId id="313" r:id="rId15"/>
    <p:sldId id="310" r:id="rId16"/>
    <p:sldId id="311" r:id="rId17"/>
    <p:sldId id="314" r:id="rId18"/>
    <p:sldId id="322" r:id="rId19"/>
    <p:sldId id="315" r:id="rId20"/>
    <p:sldId id="320" r:id="rId21"/>
    <p:sldId id="321" r:id="rId22"/>
    <p:sldId id="316" r:id="rId23"/>
    <p:sldId id="323" r:id="rId24"/>
    <p:sldId id="319" r:id="rId25"/>
    <p:sldId id="330" r:id="rId26"/>
    <p:sldId id="324" r:id="rId27"/>
    <p:sldId id="331" r:id="rId28"/>
    <p:sldId id="332" r:id="rId29"/>
    <p:sldId id="333" r:id="rId30"/>
    <p:sldId id="325" r:id="rId31"/>
    <p:sldId id="326" r:id="rId32"/>
    <p:sldId id="340" r:id="rId33"/>
    <p:sldId id="334" r:id="rId34"/>
    <p:sldId id="335" r:id="rId35"/>
    <p:sldId id="336" r:id="rId36"/>
    <p:sldId id="328" r:id="rId3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074" autoAdjust="0"/>
  </p:normalViewPr>
  <p:slideViewPr>
    <p:cSldViewPr snapToGrid="0">
      <p:cViewPr varScale="1">
        <p:scale>
          <a:sx n="85" d="100"/>
          <a:sy n="85" d="100"/>
        </p:scale>
        <p:origin x="1590" y="84"/>
      </p:cViewPr>
      <p:guideLst/>
    </p:cSldViewPr>
  </p:slideViewPr>
  <p:notesTextViewPr>
    <p:cViewPr>
      <p:scale>
        <a:sx n="125" d="100"/>
        <a:sy n="125" d="100"/>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2018/3/19</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前期の復習 </a:t>
            </a:r>
            <a:r>
              <a:rPr kumimoji="1" lang="en-US" altLang="ja-JP" dirty="0" smtClean="0"/>
              <a:t>10</a:t>
            </a:r>
            <a:r>
              <a:rPr kumimoji="1" lang="ja-JP" altLang="en-US" dirty="0" smtClean="0"/>
              <a:t>分</a:t>
            </a:r>
            <a:endParaRPr kumimoji="1" lang="en-US" altLang="ja-JP" dirty="0" smtClean="0"/>
          </a:p>
          <a:p>
            <a:r>
              <a:rPr kumimoji="1" lang="ja-JP" altLang="en-US" dirty="0" smtClean="0"/>
              <a:t>後期の概要</a:t>
            </a:r>
            <a:r>
              <a:rPr kumimoji="1" lang="ja-JP" altLang="en-US" baseline="0" dirty="0" smtClean="0"/>
              <a:t> </a:t>
            </a:r>
            <a:r>
              <a:rPr kumimoji="1" lang="en-US" altLang="ja-JP" baseline="0" dirty="0" smtClean="0"/>
              <a:t>10</a:t>
            </a:r>
            <a:r>
              <a:rPr kumimoji="1" lang="ja-JP" altLang="en-US" baseline="0" dirty="0" smtClean="0"/>
              <a:t>分</a:t>
            </a:r>
            <a:endParaRPr kumimoji="1" lang="en-US" altLang="ja-JP" dirty="0" smtClean="0"/>
          </a:p>
          <a:p>
            <a:r>
              <a:rPr kumimoji="1" lang="ja-JP" altLang="en-US" dirty="0" smtClean="0"/>
              <a:t>試験の総括 </a:t>
            </a:r>
            <a:r>
              <a:rPr kumimoji="1" lang="en-US" altLang="ja-JP" dirty="0" smtClean="0"/>
              <a:t>10</a:t>
            </a:r>
            <a:r>
              <a:rPr kumimoji="1" lang="ja-JP" altLang="en-US" smtClean="0"/>
              <a:t>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49842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https://www.youtube.com/watch?v=ebfi7qOFLuo</a:t>
            </a:r>
          </a:p>
          <a:p>
            <a:r>
              <a:rPr kumimoji="1" lang="ja-JP" altLang="en-US" dirty="0" smtClean="0"/>
              <a:t>時間があれば動画を紹介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ハフ変換画像を見せたい </a:t>
            </a:r>
            <a:r>
              <a:rPr kumimoji="1" lang="en-US" altLang="ja-JP" dirty="0" smtClean="0"/>
              <a:t>:</a:t>
            </a:r>
            <a:r>
              <a:rPr kumimoji="1" lang="en-US" altLang="ja-JP" baseline="0" dirty="0" smtClean="0"/>
              <a:t> </a:t>
            </a:r>
          </a:p>
          <a:p>
            <a:r>
              <a:rPr kumimoji="1" lang="en-US" altLang="ja-JP" dirty="0" smtClean="0"/>
              <a:t>https://www.google.co.jp/search?q=hough+transform&amp;client=firefox-b-ab&amp;source=lnms&amp;tbm=isch&amp;sa=X&amp;ved=0ahUKEwiF5Iqg6ZfTAhUMwrwKHfsMCeMQ_AUICSgC&amp;biw=1420&amp;bih=815</a:t>
            </a:r>
          </a:p>
          <a:p>
            <a:endParaRPr kumimoji="1" lang="en-US" altLang="ja-JP" dirty="0" smtClean="0"/>
          </a:p>
          <a:p>
            <a:pPr defTabSz="990478">
              <a:defRPr/>
            </a:pPr>
            <a:r>
              <a:rPr kumimoji="1" lang="en-US" altLang="ja-JP" dirty="0" smtClean="0"/>
              <a:t>TODO</a:t>
            </a:r>
          </a:p>
          <a:p>
            <a:r>
              <a:rPr kumimoji="1" lang="ja-JP" altLang="en-US" dirty="0" smtClean="0"/>
              <a:t>円ハフ</a:t>
            </a:r>
            <a:endParaRPr kumimoji="1" lang="en-US" altLang="ja-JP" dirty="0" smtClean="0"/>
          </a:p>
          <a:p>
            <a:r>
              <a:rPr kumimoji="1" lang="ja-JP" altLang="en-US" dirty="0" smtClean="0"/>
              <a:t>一般化ハフ</a:t>
            </a:r>
            <a:endParaRPr kumimoji="1" lang="en-US" altLang="ja-JP" dirty="0" smtClean="0"/>
          </a:p>
          <a:p>
            <a:r>
              <a:rPr kumimoji="1" lang="ja-JP" altLang="en-US" dirty="0" smtClean="0"/>
              <a:t>サリエンシーマップ</a:t>
            </a:r>
            <a:endParaRPr kumimoji="1" lang="en-US" altLang="ja-JP" dirty="0" smtClean="0"/>
          </a:p>
          <a:p>
            <a:endParaRPr kumimoji="1" lang="en-US" altLang="ja-JP" dirty="0" smtClean="0"/>
          </a:p>
          <a:p>
            <a:r>
              <a:rPr kumimoji="1" lang="ja-JP" altLang="en-US" dirty="0" smtClean="0"/>
              <a:t>手作業でハフ変換をしてみる？</a:t>
            </a:r>
            <a:endParaRPr kumimoji="1" lang="en-US" altLang="ja-JP" dirty="0" smtClean="0"/>
          </a:p>
          <a:p>
            <a:r>
              <a:rPr kumimoji="1" lang="ja-JP" altLang="en-US" dirty="0" smtClean="0"/>
              <a:t>結構大切かも？？</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TODO </a:t>
            </a:r>
          </a:p>
          <a:p>
            <a:r>
              <a:rPr kumimoji="1" lang="ja-JP" altLang="en-US" dirty="0" smtClean="0"/>
              <a:t>左の一番下から、右への変形が自明ではなくない？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spcBef>
                    <a:spcPts val="650"/>
                  </a:spcBef>
                </a:pPr>
                <a14:m>
                  <m:oMath xmlns:m="http://schemas.openxmlformats.org/officeDocument/2006/math">
                    <m:r>
                      <a:rPr lang="en-US" altLang="ja-JP" sz="900" i="1">
                        <a:latin typeface="Cambria Math" panose="02040503050406030204" pitchFamily="18" charset="0"/>
                        <a:ea typeface="Cambria Math" panose="02040503050406030204" pitchFamily="18" charset="0"/>
                      </a:rPr>
                      <m:t>ℱ</m:t>
                    </m:r>
                    <m:d>
                      <m:dPr>
                        <m:begChr m:val="["/>
                        <m:endChr m:val="]"/>
                        <m:ctrlPr>
                          <a:rPr lang="ja-JP" altLang="ja-JP" sz="900" i="1">
                            <a:latin typeface="Cambria Math" panose="02040503050406030204" pitchFamily="18" charset="0"/>
                          </a:rPr>
                        </m:ctrlPr>
                      </m:dPr>
                      <m:e>
                        <m:sSub>
                          <m:sSubPr>
                            <m:ctrlPr>
                              <a:rPr lang="ja-JP" altLang="ja-JP" sz="900" i="1">
                                <a:latin typeface="Cambria Math" panose="02040503050406030204" pitchFamily="18" charset="0"/>
                              </a:rPr>
                            </m:ctrlPr>
                          </m:sSubPr>
                          <m:e>
                            <m:r>
                              <a:rPr lang="en-US" altLang="ja-JP" sz="900" i="1">
                                <a:latin typeface="Cambria Math" panose="02040503050406030204" pitchFamily="18" charset="0"/>
                              </a:rPr>
                              <m:t>𝑔</m:t>
                            </m:r>
                          </m:e>
                          <m:sub>
                            <m:r>
                              <m:rPr>
                                <m:sty m:val="p"/>
                              </m:rPr>
                              <a:rPr lang="en-US" altLang="ja-JP" sz="900">
                                <a:latin typeface="Cambria Math" panose="02040503050406030204" pitchFamily="18" charset="0"/>
                              </a:rPr>
                              <m:t>σ</m:t>
                            </m:r>
                          </m:sub>
                        </m:sSub>
                        <m:d>
                          <m:dPr>
                            <m:ctrlPr>
                              <a:rPr lang="ja-JP" altLang="ja-JP" sz="900" i="1">
                                <a:latin typeface="Cambria Math" panose="02040503050406030204" pitchFamily="18" charset="0"/>
                              </a:rPr>
                            </m:ctrlPr>
                          </m:dPr>
                          <m:e>
                            <m:r>
                              <a:rPr lang="en-US" altLang="ja-JP" sz="900" i="1">
                                <a:latin typeface="Cambria Math" panose="02040503050406030204" pitchFamily="18" charset="0"/>
                              </a:rPr>
                              <m:t>𝑥</m:t>
                            </m:r>
                          </m:e>
                        </m:d>
                      </m:e>
                    </m:d>
                    <m:d>
                      <m:dPr>
                        <m:ctrlPr>
                          <a:rPr lang="ja-JP" altLang="ja-JP" sz="900" i="1">
                            <a:latin typeface="Cambria Math" panose="02040503050406030204" pitchFamily="18" charset="0"/>
                          </a:rPr>
                        </m:ctrlPr>
                      </m:dPr>
                      <m:e>
                        <m:r>
                          <a:rPr lang="en-US" altLang="ja-JP" sz="900" i="1">
                            <a:latin typeface="Cambria Math" panose="02040503050406030204" pitchFamily="18" charset="0"/>
                          </a:rPr>
                          <m:t>𝜔</m:t>
                        </m:r>
                      </m:e>
                    </m:d>
                    <m:r>
                      <a:rPr lang="en-US" altLang="ja-JP" sz="900">
                        <a:latin typeface="Cambria Math" panose="02040503050406030204" pitchFamily="18" charset="0"/>
                      </a:rPr>
                      <m:t>=</m:t>
                    </m:r>
                    <m:nary>
                      <m:naryPr>
                        <m:limLoc m:val="subSup"/>
                        <m:ctrlPr>
                          <a:rPr lang="ja-JP" altLang="ja-JP" sz="900" i="1">
                            <a:latin typeface="Cambria Math" panose="02040503050406030204" pitchFamily="18" charset="0"/>
                          </a:rPr>
                        </m:ctrlPr>
                      </m:naryPr>
                      <m:sub>
                        <m:r>
                          <a:rPr lang="en-US" altLang="ja-JP" sz="900" i="1">
                            <a:latin typeface="Cambria Math" panose="02040503050406030204" pitchFamily="18" charset="0"/>
                          </a:rPr>
                          <m:t>−∞</m:t>
                        </m:r>
                      </m:sub>
                      <m:sup>
                        <m:r>
                          <a:rPr lang="en-US" altLang="ja-JP" sz="900" i="1">
                            <a:latin typeface="Cambria Math" panose="02040503050406030204" pitchFamily="18" charset="0"/>
                          </a:rPr>
                          <m:t>∞</m:t>
                        </m:r>
                      </m:sup>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
                          <a:rPr lang="en-US" altLang="ja-JP" sz="1300" i="1">
                            <a:latin typeface="Cambria Math" panose="02040503050406030204" pitchFamily="18" charset="0"/>
                          </a:rPr>
                          <m:t> </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den>
                            </m:f>
                          </m:sup>
                        </m:sSup>
                        <m:sSup>
                          <m:sSupPr>
                            <m:ctrlPr>
                              <a:rPr lang="ja-JP" altLang="ja-JP" sz="900" i="1">
                                <a:latin typeface="Cambria Math" panose="02040503050406030204" pitchFamily="18" charset="0"/>
                              </a:rPr>
                            </m:ctrlPr>
                          </m:sSupPr>
                          <m:e>
                            <m:r>
                              <m:rPr>
                                <m:sty m:val="p"/>
                              </m:rPr>
                              <a:rPr lang="en-US" altLang="ja-JP" sz="900">
                                <a:latin typeface="Cambria Math" panose="02040503050406030204" pitchFamily="18" charset="0"/>
                              </a:rPr>
                              <m:t>e</m:t>
                            </m:r>
                          </m:e>
                          <m:sup>
                            <m:r>
                              <a:rPr lang="en-US" altLang="ja-JP" sz="900" i="1">
                                <a:latin typeface="Cambria Math" panose="02040503050406030204" pitchFamily="18" charset="0"/>
                              </a:rPr>
                              <m:t>−</m:t>
                            </m:r>
                            <m:r>
                              <a:rPr lang="en-US" altLang="ja-JP" sz="900" i="1">
                                <a:latin typeface="Cambria Math" panose="02040503050406030204" pitchFamily="18" charset="0"/>
                              </a:rPr>
                              <m:t>𝜔</m:t>
                            </m:r>
                            <m:r>
                              <a:rPr lang="en-US" altLang="ja-JP" sz="900" i="1">
                                <a:latin typeface="Cambria Math" panose="02040503050406030204" pitchFamily="18" charset="0"/>
                              </a:rPr>
                              <m:t>𝑥𝑖</m:t>
                            </m:r>
                          </m:sup>
                        </m:sSup>
                        <m:r>
                          <a:rPr lang="en-US" altLang="ja-JP" sz="900" i="1">
                            <a:latin typeface="Cambria Math" panose="02040503050406030204" pitchFamily="18" charset="0"/>
                          </a:rPr>
                          <m:t>𝑑𝑥</m:t>
                        </m:r>
                      </m:e>
                    </m:nary>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𝜋</m:t>
                            </m:r>
                          </m:num>
                          <m:den>
                            <m:r>
                              <a:rPr lang="en-US" altLang="ja-JP" sz="1300" i="1">
                                <a:latin typeface="Cambria Math" panose="02040503050406030204" pitchFamily="18" charset="0"/>
                              </a:rPr>
                              <m:t>1</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en>
                        </m:f>
                      </m:sup>
                    </m:s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num>
                          <m:den>
                            <m:r>
                              <a:rPr lang="en-US" altLang="ja-JP" sz="1300">
                                <a:latin typeface="Cambria Math" panose="02040503050406030204" pitchFamily="18" charset="0"/>
                              </a:rPr>
                              <m:t>2</m:t>
                            </m:r>
                          </m:den>
                        </m:f>
                      </m:sup>
                    </m:sSup>
                  </m:oMath>
                </a14:m>
                <a:r>
                  <a:rPr kumimoji="1" lang="en-US" altLang="ja-JP" dirty="0" smtClean="0"/>
                  <a:t> </a:t>
                </a:r>
              </a:p>
              <a:p>
                <a:endParaRPr kumimoji="1" lang="en-US" altLang="ja-JP" dirty="0" smtClean="0"/>
              </a:p>
              <a:p>
                <a:endParaRPr kumimoji="1" lang="en-US" altLang="ja-JP" dirty="0" smtClean="0"/>
              </a:p>
              <a:p>
                <a:endParaRPr kumimoji="1" lang="en-US" altLang="ja-JP" dirty="0" smtClean="0"/>
              </a:p>
              <a:p>
                <a:r>
                  <a:rPr kumimoji="1" lang="en-US" altLang="ja-JP" dirty="0" smtClean="0"/>
                  <a:t>TODO</a:t>
                </a:r>
                <a:r>
                  <a:rPr kumimoji="1" lang="ja-JP" altLang="en-US" dirty="0" smtClean="0"/>
                  <a:t>　以下の公式の証明を</a:t>
                </a:r>
                <a:r>
                  <a:rPr kumimoji="1" lang="en-US" altLang="ja-JP" dirty="0" smtClean="0"/>
                  <a:t>…</a:t>
                </a:r>
              </a:p>
              <a:p>
                <a:endParaRPr kumimoji="1" lang="en-US" altLang="ja-JP" dirty="0" smtClean="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−2</m:t>
                            </m:r>
                            <m:r>
                              <a:rPr lang="en-US" altLang="ja-JP" sz="1300" i="1">
                                <a:latin typeface="Cambria Math" panose="02040503050406030204" pitchFamily="18" charset="0"/>
                              </a:rPr>
                              <m:t>𝜋𝜔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𝜋</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3</m:t>
                        </m:r>
                      </m:e>
                    </m:d>
                  </m:oMath>
                </a14:m>
                <a:r>
                  <a:rPr lang="en-US" altLang="ja-JP" sz="1300" dirty="0"/>
                  <a:t> </a:t>
                </a:r>
                <a:endParaRPr lang="ja-JP" altLang="ja-JP" sz="1300"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m:t>
                            </m:r>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4</m:t>
                        </m:r>
                      </m:e>
                    </m:d>
                  </m:oMath>
                </a14:m>
                <a:r>
                  <a:rPr lang="en-US" altLang="ja-JP" sz="1300" dirty="0"/>
                  <a:t> </a:t>
                </a:r>
                <a:endParaRPr lang="ja-JP" altLang="ja-JP" sz="1300" dirty="0"/>
              </a:p>
              <a:p>
                <a:r>
                  <a:rPr lang="en-US" altLang="ja-JP" sz="1300" dirty="0"/>
                  <a:t>http://mathworld.wolfram.com/FourierTransformGaussian.html</a:t>
                </a:r>
              </a:p>
              <a:p>
                <a:endParaRPr lang="en-US" altLang="ja-JP" sz="1300" dirty="0"/>
              </a:p>
              <a:p>
                <a:endParaRPr lang="en-US" altLang="ja-JP" sz="1300" dirty="0"/>
              </a:p>
              <a:p>
                <a:r>
                  <a:rPr lang="en-US" altLang="ja-JP" sz="1300" dirty="0"/>
                  <a:t> </a:t>
                </a:r>
              </a:p>
              <a:p>
                <a:endParaRPr lang="en-US" altLang="ja-JP" sz="1300" dirty="0"/>
              </a:p>
              <a:p>
                <a:endParaRPr lang="ja-JP" altLang="ja-JP"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lang="en-US" altLang="ja-JP" sz="1300" i="1">
                        <a:latin typeface="Cambria Math" panose="02040503050406030204" pitchFamily="18" charset="0"/>
                      </a:rPr>
                      <m:t>𝑓</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𝑥</m:t>
                        </m:r>
                      </m:e>
                    </m:d>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oMath>
                </a14:m>
                <a:r>
                  <a:rPr kumimoji="1" lang="ja-JP" altLang="en-US" dirty="0" smtClean="0"/>
                  <a:t> を利用する</a:t>
                </a:r>
                <a:endParaRPr kumimoji="1" lang="en-US" altLang="ja-JP" dirty="0" smtClean="0"/>
              </a:p>
              <a:p>
                <a14:m>
                  <m:oMath xmlns:m="http://schemas.openxmlformats.org/officeDocument/2006/math">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𝑒</m:t>
                            </m:r>
                          </m:e>
                          <m:sup>
                            <m:r>
                              <a:rPr lang="en-US" altLang="ja-JP" sz="1900" i="1">
                                <a:latin typeface="Cambria Math" panose="02040503050406030204" pitchFamily="18" charset="0"/>
                              </a:rPr>
                              <m:t>−</m:t>
                            </m:r>
                            <m:f>
                              <m:fPr>
                                <m:ctrlPr>
                                  <a:rPr lang="ja-JP" altLang="ja-JP" sz="1900" i="1">
                                    <a:latin typeface="Cambria Math" panose="02040503050406030204" pitchFamily="18" charset="0"/>
                                  </a:rPr>
                                </m:ctrlPr>
                              </m:fPr>
                              <m:num>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𝜔</m:t>
                                    </m:r>
                                  </m:e>
                                  <m:sup>
                                    <m:r>
                                      <a:rPr lang="en-US" altLang="ja-JP" sz="1900" i="1">
                                        <a:latin typeface="Cambria Math" panose="02040503050406030204" pitchFamily="18" charset="0"/>
                                      </a:rPr>
                                      <m:t>2</m:t>
                                    </m:r>
                                  </m:sup>
                                </m:sSup>
                                <m:d>
                                  <m:dPr>
                                    <m:ctrlPr>
                                      <a:rPr lang="en-US" altLang="ja-JP" sz="1900" i="1">
                                        <a:latin typeface="Cambria Math" panose="02040503050406030204" pitchFamily="18" charset="0"/>
                                      </a:rPr>
                                    </m:ctrlPr>
                                  </m:dPr>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𝑎</m:t>
                                        </m:r>
                                      </m:e>
                                      <m:sup>
                                        <m:r>
                                          <a:rPr lang="en-US" altLang="ja-JP" sz="1900" i="1">
                                            <a:latin typeface="Cambria Math" panose="02040503050406030204" pitchFamily="18" charset="0"/>
                                          </a:rPr>
                                          <m:t>2</m:t>
                                        </m:r>
                                      </m:sup>
                                    </m:sSup>
                                    <m:r>
                                      <a:rPr lang="en-US" altLang="ja-JP" sz="1900" i="1">
                                        <a:latin typeface="Cambria Math" panose="02040503050406030204" pitchFamily="18" charset="0"/>
                                      </a:rPr>
                                      <m:t>+</m:t>
                                    </m:r>
                                    <m:sSup>
                                      <m:sSupPr>
                                        <m:ctrlPr>
                                          <a:rPr lang="en-US" altLang="ja-JP" sz="1900" i="1">
                                            <a:latin typeface="Cambria Math" panose="02040503050406030204" pitchFamily="18" charset="0"/>
                                          </a:rPr>
                                        </m:ctrlPr>
                                      </m:sSupPr>
                                      <m:e>
                                        <m:r>
                                          <a:rPr lang="en-US" altLang="ja-JP" sz="1900" i="1">
                                            <a:latin typeface="Cambria Math" panose="02040503050406030204" pitchFamily="18" charset="0"/>
                                          </a:rPr>
                                          <m:t>𝑏</m:t>
                                        </m:r>
                                      </m:e>
                                      <m:sup>
                                        <m:r>
                                          <a:rPr lang="en-US" altLang="ja-JP" sz="1900" i="1">
                                            <a:latin typeface="Cambria Math" panose="02040503050406030204" pitchFamily="18" charset="0"/>
                                          </a:rPr>
                                          <m:t>2</m:t>
                                        </m:r>
                                      </m:sup>
                                    </m:sSup>
                                  </m:e>
                                </m:d>
                              </m:num>
                              <m:den>
                                <m:r>
                                  <a:rPr lang="en-US" altLang="ja-JP" sz="1900">
                                    <a:latin typeface="Cambria Math" panose="02040503050406030204" pitchFamily="18" charset="0"/>
                                  </a:rPr>
                                  <m:t>2</m:t>
                                </m:r>
                              </m:den>
                            </m:f>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2</m:t>
                            </m:r>
                            <m:r>
                              <a:rPr lang="en-US" altLang="ja-JP" sz="1300" i="1">
                                <a:latin typeface="Cambria Math" panose="02040503050406030204" pitchFamily="18" charset="0"/>
                              </a:rPr>
                              <m:t>𝜋</m:t>
                            </m:r>
                          </m:num>
                          <m:den>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2</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oMath>
                </a14:m>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なんでガウシアンなの？</a:t>
            </a:r>
            <a:endParaRPr kumimoji="1" lang="en-US" altLang="ja-JP" dirty="0" smtClean="0"/>
          </a:p>
          <a:p>
            <a:endParaRPr kumimoji="1" lang="en-US" altLang="ja-JP" dirty="0" smtClean="0"/>
          </a:p>
          <a:p>
            <a:r>
              <a:rPr kumimoji="1" lang="en-US" altLang="ja-JP" dirty="0" err="1" smtClean="0"/>
              <a:t>Florack</a:t>
            </a:r>
            <a:r>
              <a:rPr kumimoji="1" lang="en-US" altLang="ja-JP" dirty="0" smtClean="0"/>
              <a:t> et al. 1992</a:t>
            </a:r>
            <a:r>
              <a:rPr kumimoji="1" lang="ja-JP" altLang="en-US" dirty="0" smtClean="0"/>
              <a:t>が条件を挙げている</a:t>
            </a:r>
            <a:endParaRPr kumimoji="1" lang="en-US" altLang="ja-JP" dirty="0" smtClean="0"/>
          </a:p>
          <a:p>
            <a:r>
              <a:rPr kumimoji="1" lang="en-US" altLang="ja-JP" dirty="0" smtClean="0"/>
              <a:t>+ </a:t>
            </a:r>
            <a:r>
              <a:rPr kumimoji="1" lang="ja-JP" altLang="en-US" dirty="0" smtClean="0"/>
              <a:t>線形フィルタであること</a:t>
            </a:r>
            <a:endParaRPr kumimoji="1" lang="en-US" altLang="ja-JP" dirty="0" smtClean="0"/>
          </a:p>
          <a:p>
            <a:r>
              <a:rPr kumimoji="1" lang="en-US" altLang="ja-JP" dirty="0" smtClean="0"/>
              <a:t>+ </a:t>
            </a:r>
            <a:r>
              <a:rPr kumimoji="1" lang="ja-JP" altLang="en-US" dirty="0" smtClean="0"/>
              <a:t>平行移動に対して不変</a:t>
            </a:r>
            <a:endParaRPr kumimoji="1" lang="en-US" altLang="ja-JP" dirty="0" smtClean="0"/>
          </a:p>
          <a:p>
            <a:r>
              <a:rPr kumimoji="1" lang="en-US" altLang="ja-JP" dirty="0" smtClean="0"/>
              <a:t>+</a:t>
            </a:r>
            <a:r>
              <a:rPr kumimoji="1" lang="ja-JP" altLang="en-US" baseline="0" dirty="0" smtClean="0"/>
              <a:t> </a:t>
            </a:r>
            <a:r>
              <a:rPr kumimoji="1" lang="ja-JP" altLang="en-US" dirty="0" smtClean="0"/>
              <a:t>スケール不変</a:t>
            </a:r>
            <a:endParaRPr kumimoji="1" lang="en-US" altLang="ja-JP" dirty="0" smtClean="0"/>
          </a:p>
          <a:p>
            <a:r>
              <a:rPr kumimoji="1" lang="en-US" altLang="ja-JP" dirty="0" smtClean="0"/>
              <a:t>+ </a:t>
            </a:r>
            <a:r>
              <a:rPr kumimoji="1" lang="ja-JP" altLang="en-US" dirty="0" smtClean="0"/>
              <a:t>その操作が半群となる，</a:t>
            </a:r>
            <a:r>
              <a:rPr kumimoji="1" lang="en-US" altLang="ja-JP" dirty="0" smtClean="0"/>
              <a:t>σ1</a:t>
            </a:r>
            <a:r>
              <a:rPr kumimoji="1" lang="ja-JP" altLang="en-US" dirty="0" smtClean="0"/>
              <a:t>平滑化して、</a:t>
            </a:r>
            <a:r>
              <a:rPr kumimoji="1" lang="en-US" altLang="ja-JP" dirty="0" smtClean="0"/>
              <a:t>σ</a:t>
            </a:r>
            <a:r>
              <a:rPr kumimoji="1" lang="ja-JP" altLang="en-US" dirty="0" smtClean="0"/>
              <a:t>２平滑化した結果は、元の画像を</a:t>
            </a:r>
            <a:r>
              <a:rPr kumimoji="1" lang="en-US" altLang="ja-JP" dirty="0" smtClean="0"/>
              <a:t>σ3</a:t>
            </a:r>
            <a:r>
              <a:rPr kumimoji="1" lang="ja-JP" altLang="en-US" dirty="0" err="1" smtClean="0"/>
              <a:t>だけ</a:t>
            </a:r>
            <a:r>
              <a:rPr kumimoji="1" lang="ja-JP" altLang="en-US" dirty="0" smtClean="0"/>
              <a:t>平滑化した結果である</a:t>
            </a:r>
            <a:endParaRPr kumimoji="1" lang="en-US" altLang="ja-JP" dirty="0" smtClean="0"/>
          </a:p>
          <a:p>
            <a:r>
              <a:rPr kumimoji="1" lang="en-US" altLang="ja-JP" dirty="0" smtClean="0"/>
              <a:t>    σ1, σ2 </a:t>
            </a:r>
            <a:r>
              <a:rPr kumimoji="1" lang="ja-JP" altLang="en-US" dirty="0" smtClean="0"/>
              <a:t>∈ </a:t>
            </a:r>
            <a:r>
              <a:rPr kumimoji="1" lang="en-US" altLang="ja-JP" dirty="0" smtClean="0"/>
              <a:t>A, </a:t>
            </a:r>
            <a:r>
              <a:rPr kumimoji="1" lang="ja-JP" altLang="en-US" dirty="0" smtClean="0"/>
              <a:t>→ </a:t>
            </a:r>
            <a:r>
              <a:rPr kumimoji="1" lang="en-US" altLang="ja-JP" dirty="0" smtClean="0"/>
              <a:t> σ1*σ2 </a:t>
            </a:r>
            <a:r>
              <a:rPr kumimoji="1" lang="ja-JP" altLang="en-US" dirty="0" smtClean="0"/>
              <a:t>∈ </a:t>
            </a:r>
            <a:r>
              <a:rPr kumimoji="1" lang="en-US" altLang="ja-JP" dirty="0" smtClean="0"/>
              <a:t>A</a:t>
            </a:r>
          </a:p>
          <a:p>
            <a:pPr defTabSz="990478">
              <a:defRPr/>
            </a:pPr>
            <a:r>
              <a:rPr kumimoji="1" lang="en-US" altLang="ja-JP" dirty="0" smtClean="0"/>
              <a:t>+ </a:t>
            </a:r>
            <a:r>
              <a:rPr kumimoji="1" lang="ja-JP" altLang="en-US" dirty="0" smtClean="0"/>
              <a:t>等方的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 </a:t>
            </a:r>
            <a:r>
              <a:rPr kumimoji="1" lang="ja-JP" altLang="en-US" dirty="0" smtClean="0"/>
              <a:t>において重みはガウシアンを利用し，そのシグマは対称とするスケールから取得する</a:t>
            </a:r>
            <a:endParaRPr kumimoji="1" lang="en-US" altLang="ja-JP" dirty="0" smtClean="0"/>
          </a:p>
          <a:p>
            <a:r>
              <a:rPr kumimoji="1" lang="en-US" altLang="ja-JP" dirty="0" smtClean="0"/>
              <a:t>3.</a:t>
            </a:r>
            <a:r>
              <a:rPr kumimoji="1" lang="en-US" altLang="ja-JP" baseline="0"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353753F-5C6F-4A2B-9616-E7231494570D}" type="datetime1">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E8A56D74-AD4B-4A6F-9E65-E0DF12A169A7}" type="datetime1">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0AFED63-5940-40D1-8635-3E80185910FB}" type="datetime1">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257C525-1F3B-4DA7-ABA1-B4BA478852A8}" type="datetime1">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93431" y="6489211"/>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01385A6A-0C3A-41C5-9E00-973BF0FBC5C9}" type="datetime1">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1D69181F-487F-4AA2-A5A0-98173045F58E}" type="datetime1">
              <a:rPr lang="ja-JP" altLang="en-US" smtClean="0"/>
              <a:t>2018/3/19</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DE52B7F3-9227-4156-A6F2-D3C579CEE02C}" type="datetime1">
              <a:rPr lang="ja-JP" altLang="en-US" smtClean="0"/>
              <a:t>2018/3/19</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7242BCD0-9C1A-4597-9B1D-7300FC94EC66}" type="datetime1">
              <a:rPr kumimoji="1" lang="ja-JP" altLang="en-US" smtClean="0"/>
              <a:t>2018/3/19</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F753EA2B-4510-4314-8796-0D1175730868}" type="datetime1">
              <a:rPr kumimoji="1" lang="ja-JP" altLang="en-US" smtClean="0"/>
              <a:t>2018/3/19</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C70233D-5C26-4DCD-82A3-C94DF6437565}" type="datetime1">
              <a:rPr kumimoji="1" lang="ja-JP" altLang="en-US" smtClean="0"/>
              <a:t>2018/3/19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02D7B97-135C-4C72-811E-552B79A730C8}" type="datetime1">
              <a:rPr kumimoji="1" lang="ja-JP" altLang="en-US" smtClean="0"/>
              <a:t>2018/3/19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3.png"/><Relationship Id="rId7"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6.png"/><Relationship Id="rId7"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0.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660.png"/></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smtClean="0"/>
              <a:t>ガウシアンのフーリエ変換はガウシアン</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smtClean="0"/>
                  <a:t>標準偏差</a:t>
                </a:r>
                <a:r>
                  <a:rPr lang="en-US" altLang="ja-JP" sz="2400" i="1" dirty="0" smtClean="0"/>
                  <a:t>σ</a:t>
                </a:r>
                <a:r>
                  <a:rPr lang="ja-JP" altLang="ja-JP" sz="2400" dirty="0" smtClean="0"/>
                  <a:t>の</a:t>
                </a:r>
                <a:r>
                  <a:rPr lang="ja-JP" altLang="en-US" sz="2400" dirty="0"/>
                  <a:t>ガウス</a:t>
                </a:r>
                <a:r>
                  <a:rPr lang="ja-JP" altLang="en-US" sz="2400" dirty="0" smtClean="0"/>
                  <a:t>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smtClean="0"/>
              </a:p>
              <a:p>
                <a:pPr marL="0" indent="0">
                  <a:lnSpc>
                    <a:spcPct val="100000"/>
                  </a:lnSpc>
                  <a:spcBef>
                    <a:spcPts val="600"/>
                  </a:spcBef>
                  <a:buNone/>
                </a:pPr>
                <a:r>
                  <a:rPr lang="ja-JP" altLang="en-US" sz="2400" dirty="0" smtClean="0"/>
                  <a:t>を</a:t>
                </a:r>
                <a:r>
                  <a:rPr lang="ja-JP" altLang="ja-JP" sz="2400" dirty="0" smtClean="0"/>
                  <a:t>フーリエ</a:t>
                </a:r>
                <a:r>
                  <a:rPr lang="ja-JP" altLang="ja-JP" sz="2400" dirty="0"/>
                  <a:t>変換すると標準偏差が逆数のガウシアンに</a:t>
                </a:r>
                <a:r>
                  <a:rPr lang="ja-JP" altLang="ja-JP" sz="2400" dirty="0" smtClean="0"/>
                  <a:t>なる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smtClean="0"/>
              </a:p>
              <a:p>
                <a:pPr marL="0" indent="0">
                  <a:lnSpc>
                    <a:spcPct val="100000"/>
                  </a:lnSpc>
                  <a:spcBef>
                    <a:spcPts val="600"/>
                  </a:spcBef>
                  <a:buNone/>
                </a:pPr>
                <a:endParaRPr lang="en-US" altLang="ja-JP" sz="1800" dirty="0" smtClean="0"/>
              </a:p>
              <a:p>
                <a:pPr marL="0" indent="0">
                  <a:lnSpc>
                    <a:spcPct val="100000"/>
                  </a:lnSpc>
                  <a:spcBef>
                    <a:spcPts val="600"/>
                  </a:spcBef>
                  <a:buNone/>
                </a:pPr>
                <a:r>
                  <a:rPr lang="ja-JP" altLang="en-US" sz="1800" dirty="0" smtClean="0"/>
                  <a:t>または</a:t>
                </a:r>
                <a:endParaRPr lang="en-US" altLang="ja-JP" sz="18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10</a:t>
            </a:fld>
            <a:endParaRPr kumimoji="1" lang="ja-JP" altLang="en-US"/>
          </a:p>
        </p:txBody>
      </p:sp>
    </p:spTree>
    <p:extLst>
      <p:ext uri="{BB962C8B-B14F-4D97-AF65-F5344CB8AC3E}">
        <p14:creationId xmlns:p14="http://schemas.microsoft.com/office/powerpoint/2010/main" val="3564745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smtClean="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smtClean="0"/>
                  <a:t>こ</a:t>
                </a:r>
                <a:r>
                  <a:rPr lang="ja-JP" altLang="en-US" sz="1800" dirty="0" smtClean="0"/>
                  <a:t>れらの</a:t>
                </a:r>
                <a:r>
                  <a:rPr lang="ja-JP" altLang="ja-JP" sz="1800" dirty="0" smtClean="0"/>
                  <a:t>フーリエ</a:t>
                </a:r>
                <a:r>
                  <a:rPr lang="ja-JP" altLang="ja-JP" sz="1800" dirty="0"/>
                  <a:t>変換</a:t>
                </a:r>
                <a:r>
                  <a:rPr lang="ja-JP" altLang="ja-JP" sz="1800" dirty="0" smtClean="0"/>
                  <a:t>は</a:t>
                </a:r>
                <a:r>
                  <a:rPr lang="ja-JP" altLang="en-US" sz="1800" dirty="0" smtClean="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smtClean="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smtClean="0"/>
                  <a:t>に</a:t>
                </a:r>
                <a:r>
                  <a:rPr lang="ja-JP" altLang="en-US" sz="1800" dirty="0" smtClean="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smtClean="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smtClean="0"/>
                  <a:t> </a:t>
                </a: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11</a:t>
            </a:fld>
            <a:endParaRPr kumimoji="1" lang="ja-JP" altLang="en-US"/>
          </a:p>
        </p:txBody>
      </p:sp>
    </p:spTree>
    <p:extLst>
      <p:ext uri="{BB962C8B-B14F-4D97-AF65-F5344CB8AC3E}">
        <p14:creationId xmlns:p14="http://schemas.microsoft.com/office/powerpoint/2010/main" val="3041167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smtClean="0"/>
              <a:t>スケールスペース</a:t>
            </a:r>
            <a:endParaRPr kumimoji="1" lang="ja-JP" altLang="en-US" sz="4000" dirty="0"/>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smtClean="0"/>
              <a:t>画像</a:t>
            </a:r>
            <a:r>
              <a:rPr lang="ja-JP" altLang="en-US" dirty="0"/>
              <a:t>の撮影法</a:t>
            </a:r>
            <a:r>
              <a:rPr lang="ja-JP" altLang="en-US" dirty="0" smtClean="0"/>
              <a:t>によって，対象物の大きさは変化する</a:t>
            </a:r>
            <a:endParaRPr lang="en-US" altLang="ja-JP" dirty="0" smtClean="0"/>
          </a:p>
          <a:p>
            <a:r>
              <a:rPr kumimoji="1" lang="ja-JP" altLang="en-US" dirty="0"/>
              <a:t>大きさの</a:t>
            </a:r>
            <a:r>
              <a:rPr kumimoji="1" lang="ja-JP" altLang="en-US" dirty="0" smtClean="0"/>
              <a:t>異なる</a:t>
            </a:r>
            <a:r>
              <a:rPr lang="ja-JP" altLang="en-US" dirty="0"/>
              <a:t>物体</a:t>
            </a:r>
            <a:r>
              <a:rPr kumimoji="1" lang="ja-JP" altLang="en-US" dirty="0" smtClean="0"/>
              <a:t>（特徴量）の比較は結構難しい</a:t>
            </a:r>
            <a:endParaRPr kumimoji="1" lang="en-US" altLang="ja-JP" dirty="0" smtClean="0"/>
          </a:p>
          <a:p>
            <a:r>
              <a:rPr lang="ja-JP" altLang="en-US" dirty="0"/>
              <a:t>元</a:t>
            </a:r>
            <a:r>
              <a:rPr lang="ja-JP" altLang="en-US" dirty="0" smtClean="0"/>
              <a:t>画像に</a:t>
            </a:r>
            <a:r>
              <a:rPr lang="en-US" altLang="ja-JP" i="1" dirty="0" smtClean="0"/>
              <a:t>σ</a:t>
            </a:r>
            <a:r>
              <a:rPr lang="ja-JP" altLang="en-US" i="1" dirty="0" smtClean="0"/>
              <a:t>の異なるガウシアンフィルタを適用し，スケールの</a:t>
            </a:r>
            <a:r>
              <a:rPr lang="ja-JP" altLang="en-US" i="1" dirty="0"/>
              <a:t>異なる</a:t>
            </a:r>
            <a:r>
              <a:rPr lang="ja-JP" altLang="en-US" i="1" dirty="0" smtClean="0"/>
              <a:t>複数画像を利用して画像処理を行おう，という考え方</a:t>
            </a:r>
            <a:endParaRPr lang="en-US" altLang="ja-JP" i="1"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12</a:t>
            </a:fld>
            <a:endParaRPr kumimoji="1" lang="ja-JP" altLang="en-US"/>
          </a:p>
        </p:txBody>
      </p:sp>
    </p:spTree>
    <p:extLst>
      <p:ext uri="{BB962C8B-B14F-4D97-AF65-F5344CB8AC3E}">
        <p14:creationId xmlns:p14="http://schemas.microsoft.com/office/powerpoint/2010/main" val="1073661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smtClean="0"/>
              <a:t>DoG</a:t>
            </a:r>
            <a:r>
              <a:rPr kumimoji="1" lang="en-US" altLang="ja-JP" sz="3600" dirty="0" smtClean="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かした画像の差分を計算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426832" y="7457807"/>
            <a:ext cx="4288353" cy="338554"/>
          </a:xfrm>
          <a:prstGeom prst="rect">
            <a:avLst/>
          </a:prstGeom>
        </p:spPr>
        <p:txBody>
          <a:bodyPr wrap="none">
            <a:spAutoFit/>
          </a:bodyPr>
          <a:lstStyle/>
          <a:p>
            <a:r>
              <a:rPr lang="ja-JP" altLang="en-US" sz="2400" baseline="-25000" dirty="0" smtClean="0">
                <a:latin typeface="メイリオ" panose="020B0604030504040204" pitchFamily="50" charset="-128"/>
                <a:ea typeface="メイリオ" panose="020B0604030504040204" pitchFamily="50" charset="-128"/>
                <a:cs typeface="メイリオ" panose="020B0604030504040204" pitchFamily="50" charset="-128"/>
              </a:rPr>
              <a:t>異なるスケールのガウシアンフィルタを適用</a:t>
            </a:r>
            <a:endParaRPr lang="en-US" altLang="ja-JP" sz="2400"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315449" y="4436244"/>
            <a:ext cx="2876551"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Tree>
    <p:extLst>
      <p:ext uri="{BB962C8B-B14F-4D97-AF65-F5344CB8AC3E}">
        <p14:creationId xmlns:p14="http://schemas.microsoft.com/office/powerpoint/2010/main" val="393421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smtClean="0"/>
              <a:t>DoG</a:t>
            </a:r>
            <a:r>
              <a:rPr kumimoji="1" lang="en-US" altLang="ja-JP" sz="3600" dirty="0" smtClean="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877613" cy="369332"/>
          </a:xfrm>
          <a:prstGeom prst="rect">
            <a:avLst/>
          </a:prstGeom>
          <a:solidFill>
            <a:schemeClr val="accent4"/>
          </a:solidFill>
        </p:spPr>
        <p:txBody>
          <a:bodyPr wrap="none">
            <a:spAutoFit/>
          </a:bodyPr>
          <a:lstStyle/>
          <a:p>
            <a:r>
              <a:rPr lang="en-US" altLang="ja-JP" dirty="0" smtClean="0"/>
              <a:t>DoG.py</a:t>
            </a:r>
            <a:endParaRPr lang="ja-JP" altLang="en-US" dirty="0"/>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その特徴</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が現れたスケールも同時に得られる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14</a:t>
            </a:fld>
            <a:endParaRPr kumimoji="1" lang="ja-JP" altLang="en-US"/>
          </a:p>
        </p:txBody>
      </p:sp>
    </p:spTree>
    <p:extLst>
      <p:ext uri="{BB962C8B-B14F-4D97-AF65-F5344CB8AC3E}">
        <p14:creationId xmlns:p14="http://schemas.microsoft.com/office/powerpoint/2010/main" val="3863980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smtClean="0"/>
              <a:t>まとめ</a:t>
            </a:r>
            <a:r>
              <a:rPr kumimoji="1" lang="en-US" altLang="ja-JP" sz="3600" dirty="0" smtClean="0"/>
              <a:t>: </a:t>
            </a:r>
            <a:r>
              <a:rPr kumimoji="1" lang="ja-JP" altLang="en-US" sz="3600" dirty="0" smtClean="0"/>
              <a:t>ガウシアンフィルタとその応用</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fontScale="92500" lnSpcReduction="10000"/>
              </a:bodyPr>
              <a:lstStyle/>
              <a:p>
                <a:pPr>
                  <a:lnSpc>
                    <a:spcPct val="100000"/>
                  </a:lnSpc>
                </a:pPr>
                <a:r>
                  <a:rPr lang="ja-JP" altLang="en-US" sz="2400" dirty="0" smtClean="0"/>
                  <a:t>画像処理</a:t>
                </a:r>
                <a:r>
                  <a:rPr lang="ja-JP" altLang="en-US" sz="2400" dirty="0"/>
                  <a:t>に</a:t>
                </a:r>
                <a:r>
                  <a:rPr lang="ja-JP" altLang="en-US" sz="2400" dirty="0" smtClean="0"/>
                  <a:t>おいて</a:t>
                </a:r>
                <a:r>
                  <a:rPr lang="ja-JP" altLang="en-US" sz="2400" dirty="0"/>
                  <a:t>頻繁</a:t>
                </a:r>
                <a:r>
                  <a:rPr lang="ja-JP" altLang="en-US" sz="2400" dirty="0" smtClean="0"/>
                  <a:t>に利用されるガウシアンフィルタの性質を紹介した</a:t>
                </a:r>
                <a:endParaRPr lang="en-US" altLang="ja-JP" sz="2400" dirty="0" smtClean="0"/>
              </a:p>
              <a:p>
                <a:pPr>
                  <a:lnSpc>
                    <a:spcPct val="100000"/>
                  </a:lnSpc>
                </a:pPr>
                <a:endParaRPr kumimoji="1" lang="en-US" altLang="ja-JP" sz="2400" dirty="0"/>
              </a:p>
              <a:p>
                <a:pPr>
                  <a:lnSpc>
                    <a:spcPct val="100000"/>
                  </a:lnSpc>
                </a:pPr>
                <a:endParaRPr kumimoji="1" lang="en-US" altLang="ja-JP" sz="2400" dirty="0" smtClean="0"/>
              </a:p>
              <a:p>
                <a:pPr>
                  <a:lnSpc>
                    <a:spcPct val="100000"/>
                  </a:lnSpc>
                </a:pPr>
                <a:endParaRPr lang="en-US" altLang="ja-JP" sz="2400" dirty="0"/>
              </a:p>
              <a:p>
                <a:pPr>
                  <a:lnSpc>
                    <a:spcPct val="100000"/>
                  </a:lnSpc>
                </a:pPr>
                <a:endParaRPr kumimoji="1" lang="en-US" altLang="ja-JP" sz="2400" dirty="0" smtClean="0"/>
              </a:p>
              <a:p>
                <a:pPr>
                  <a:lnSpc>
                    <a:spcPct val="100000"/>
                  </a:lnSpc>
                </a:pPr>
                <a:endParaRPr kumimoji="1" lang="en-US" altLang="ja-JP" sz="2400" dirty="0" smtClean="0"/>
              </a:p>
              <a:p>
                <a:pPr>
                  <a:lnSpc>
                    <a:spcPct val="100000"/>
                  </a:lnSpc>
                </a:pPr>
                <a:r>
                  <a:rPr lang="ja-JP" altLang="en-US" sz="2400" dirty="0"/>
                  <a:t>ガウス</a:t>
                </a:r>
                <a:r>
                  <a:rPr lang="ja-JP" altLang="en-US" sz="2400" dirty="0" smtClean="0"/>
                  <a:t>関数のフーリエ変換はガウス関数</a:t>
                </a:r>
                <a:endParaRPr lang="en-US" altLang="ja-JP" sz="2400" dirty="0" smtClean="0"/>
              </a:p>
              <a:p>
                <a:pPr>
                  <a:lnSpc>
                    <a:spcPct val="100000"/>
                  </a:lnSpc>
                </a:pPr>
                <a:r>
                  <a:rPr lang="ja-JP" altLang="en-US" sz="2400" dirty="0" smtClean="0"/>
                  <a:t>複数のガウシアンフィルタ適用は，一つのガウシアンフィルタで表せる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𝑎</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𝑏</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0"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𝑏</m:t>
                                  </m:r>
                                </m:e>
                                <m:sup>
                                  <m:r>
                                    <a:rPr lang="en-US" altLang="ja-JP" sz="2400" i="1">
                                      <a:latin typeface="Cambria Math" panose="02040503050406030204" pitchFamily="18" charset="0"/>
                                    </a:rPr>
                                    <m:t>2</m:t>
                                  </m:r>
                                </m:sup>
                              </m:sSup>
                            </m:e>
                          </m:rad>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m:oMathPara>
                </a14:m>
                <a:endParaRPr lang="en-US" altLang="ja-JP" sz="2400" dirty="0"/>
              </a:p>
              <a:p>
                <a:pPr>
                  <a:lnSpc>
                    <a:spcPct val="100000"/>
                  </a:lnSpc>
                </a:pPr>
                <a:r>
                  <a:rPr lang="en-US" altLang="ja-JP" sz="2400" dirty="0" smtClean="0"/>
                  <a:t>Difference of Gaussian</a:t>
                </a:r>
              </a:p>
              <a:p>
                <a:pPr>
                  <a:lnSpc>
                    <a:spcPct val="100000"/>
                  </a:lnSpc>
                </a:pPr>
                <a:r>
                  <a:rPr lang="en-US" altLang="ja-JP" sz="2400" dirty="0" smtClean="0"/>
                  <a:t>Gaussian Pyramid</a:t>
                </a:r>
                <a:r>
                  <a:rPr lang="ja-JP" altLang="en-US" sz="2400" dirty="0"/>
                  <a:t> </a:t>
                </a:r>
                <a:r>
                  <a:rPr lang="en-US" altLang="ja-JP" sz="1900" dirty="0" smtClean="0"/>
                  <a:t>(</a:t>
                </a:r>
                <a:r>
                  <a:rPr lang="ja-JP" altLang="en-US" sz="1900" dirty="0" smtClean="0"/>
                  <a:t>今回時間がなく扱えなかった</a:t>
                </a:r>
                <a:r>
                  <a:rPr lang="en-US" altLang="ja-JP" sz="1900" dirty="0" smtClean="0"/>
                  <a:t>…)</a:t>
                </a:r>
                <a:endParaRPr lang="en-US" altLang="ja-JP" sz="2400" dirty="0" smtClean="0"/>
              </a:p>
              <a:p>
                <a:pPr marL="0" indent="0">
                  <a:lnSpc>
                    <a:spcPct val="100000"/>
                  </a:lnSpc>
                  <a:buNone/>
                </a:pP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rotWithShape="0">
                <a:blip r:embed="rId2"/>
                <a:stretch>
                  <a:fillRect l="-878" t="-1496" b="-126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spTree>
    <p:extLst>
      <p:ext uri="{BB962C8B-B14F-4D97-AF65-F5344CB8AC3E}">
        <p14:creationId xmlns:p14="http://schemas.microsoft.com/office/powerpoint/2010/main" val="3718044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a:t>
            </a:r>
            <a:r>
              <a:rPr lang="ja-JP" altLang="en-US" dirty="0" smtClean="0"/>
              <a:t>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smtClean="0"/>
              <a:t>画像</a:t>
            </a:r>
            <a:r>
              <a:rPr lang="ja-JP" altLang="en-US" sz="2400" dirty="0"/>
              <a:t>内</a:t>
            </a:r>
            <a:r>
              <a:rPr lang="ja-JP" altLang="en-US" sz="2400" dirty="0" smtClean="0"/>
              <a:t>から特徴的な場所を検出し似た特徴を持つ場所と対応付けしたい</a:t>
            </a:r>
            <a:endParaRPr lang="en-US" altLang="ja-JP" sz="2400" dirty="0" smtClean="0"/>
          </a:p>
          <a:p>
            <a:pPr>
              <a:buFont typeface="Wingdings" panose="05000000000000000000" pitchFamily="2" charset="2"/>
              <a:buChar char="à"/>
            </a:pPr>
            <a:r>
              <a:rPr lang="ja-JP" altLang="en-US" sz="2400" dirty="0" smtClean="0">
                <a:sym typeface="Wingdings" panose="05000000000000000000" pitchFamily="2" charset="2"/>
              </a:rPr>
              <a:t>パノラマ合成</a:t>
            </a:r>
            <a:r>
              <a:rPr lang="ja-JP" altLang="en-US" sz="2400" dirty="0">
                <a:sym typeface="Wingdings" panose="05000000000000000000" pitchFamily="2" charset="2"/>
              </a:rPr>
              <a:t>，</a:t>
            </a:r>
            <a:r>
              <a:rPr lang="ja-JP" altLang="en-US" sz="2400" dirty="0" smtClean="0">
                <a:sym typeface="Wingdings" panose="05000000000000000000" pitchFamily="2" charset="2"/>
              </a:rPr>
              <a:t>ステレオ視，物体認識</a:t>
            </a:r>
            <a:r>
              <a:rPr lang="ja-JP" altLang="en-US" sz="2400" dirty="0">
                <a:sym typeface="Wingdings" panose="05000000000000000000" pitchFamily="2" charset="2"/>
              </a:rPr>
              <a:t>，</a:t>
            </a:r>
            <a:r>
              <a:rPr lang="en-US" altLang="ja-JP" sz="2400" dirty="0" smtClean="0">
                <a:sym typeface="Wingdings" panose="05000000000000000000" pitchFamily="2" charset="2"/>
              </a:rPr>
              <a:t>VR</a:t>
            </a:r>
            <a:r>
              <a:rPr lang="ja-JP" altLang="en-US" sz="2400" dirty="0" smtClean="0">
                <a:sym typeface="Wingdings" panose="05000000000000000000" pitchFamily="2" charset="2"/>
              </a:rPr>
              <a:t>（位置あわせ）</a:t>
            </a:r>
            <a:r>
              <a:rPr lang="ja-JP" altLang="en-US" sz="2400" dirty="0">
                <a:sym typeface="Wingdings" panose="05000000000000000000" pitchFamily="2" charset="2"/>
              </a:rPr>
              <a:t>，</a:t>
            </a:r>
            <a:r>
              <a:rPr lang="en-US" altLang="ja-JP" sz="2400" dirty="0" err="1" smtClean="0">
                <a:sym typeface="Wingdings" panose="05000000000000000000" pitchFamily="2" charset="2"/>
              </a:rPr>
              <a:t>etc</a:t>
            </a:r>
            <a:endParaRPr lang="en-US" altLang="ja-JP" sz="2400" dirty="0" smtClean="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smtClean="0">
                <a:sym typeface="Wingdings" panose="05000000000000000000" pitchFamily="2" charset="2"/>
              </a:rPr>
              <a:t>画像内から特徴的な点を検出</a:t>
            </a:r>
            <a:r>
              <a:rPr lang="ja-JP" altLang="en-US" sz="2400" dirty="0" smtClean="0">
                <a:sym typeface="Wingdings" panose="05000000000000000000" pitchFamily="2" charset="2"/>
              </a:rPr>
              <a:t>する</a:t>
            </a:r>
            <a:endParaRPr lang="en-US" altLang="ja-JP" sz="2400" dirty="0" smtClean="0">
              <a:sym typeface="Wingdings" panose="05000000000000000000" pitchFamily="2" charset="2"/>
            </a:endParaRPr>
          </a:p>
          <a:p>
            <a:pPr marL="0" indent="0">
              <a:buNone/>
            </a:pPr>
            <a:r>
              <a:rPr lang="ja-JP" altLang="en-US" sz="2400" b="1" dirty="0">
                <a:sym typeface="Wingdings" panose="05000000000000000000" pitchFamily="2" charset="2"/>
              </a:rPr>
              <a:t>検出</a:t>
            </a:r>
            <a:r>
              <a:rPr lang="ja-JP" altLang="en-US" sz="2400" b="1" dirty="0" smtClean="0">
                <a:sym typeface="Wingdings" panose="05000000000000000000" pitchFamily="2" charset="2"/>
              </a:rPr>
              <a:t>した点の局所的な特徴を</a:t>
            </a:r>
            <a:r>
              <a:rPr lang="ja-JP" altLang="en-US" sz="2400" dirty="0" smtClean="0">
                <a:sym typeface="Wingdings" panose="05000000000000000000" pitchFamily="2" charset="2"/>
              </a:rPr>
              <a:t>計算機が処理できる形で記述したい</a:t>
            </a:r>
            <a:endParaRPr lang="en-US" altLang="ja-JP" sz="24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局所特徴を多次元ベクトルで表現</a:t>
            </a:r>
            <a:endParaRPr lang="en-US" altLang="ja-JP" sz="20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平行移動</a:t>
            </a:r>
            <a:r>
              <a:rPr lang="en-US" altLang="ja-JP" sz="2000" dirty="0" smtClean="0">
                <a:sym typeface="Wingdings" panose="05000000000000000000" pitchFamily="2" charset="2"/>
              </a:rPr>
              <a:t>/</a:t>
            </a:r>
            <a:r>
              <a:rPr lang="ja-JP" altLang="en-US" sz="2000" dirty="0" smtClean="0">
                <a:sym typeface="Wingdings" panose="05000000000000000000" pitchFamily="2" charset="2"/>
              </a:rPr>
              <a:t>拡大</a:t>
            </a:r>
            <a:r>
              <a:rPr lang="en-US" altLang="ja-JP" sz="2000" dirty="0" smtClean="0">
                <a:sym typeface="Wingdings" panose="05000000000000000000" pitchFamily="2" charset="2"/>
              </a:rPr>
              <a:t>/</a:t>
            </a:r>
            <a:r>
              <a:rPr lang="ja-JP" altLang="en-US" sz="2000" dirty="0" smtClean="0">
                <a:sym typeface="Wingdings" panose="05000000000000000000" pitchFamily="2" charset="2"/>
              </a:rPr>
              <a:t>回転に強い記述が理想（平行移動・拡大縮小・回転があっても特徴量が変化しない）</a:t>
            </a:r>
            <a:endParaRPr lang="en-US" altLang="ja-JP" sz="2000" dirty="0" smtClean="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Tree>
    <p:extLst>
      <p:ext uri="{BB962C8B-B14F-4D97-AF65-F5344CB8AC3E}">
        <p14:creationId xmlns:p14="http://schemas.microsoft.com/office/powerpoint/2010/main" val="1821643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smtClean="0"/>
              <a:t>SIFT</a:t>
            </a:r>
            <a:r>
              <a:rPr lang="ja-JP" altLang="en-US" sz="3200" dirty="0" smtClean="0"/>
              <a:t>特徴</a:t>
            </a:r>
            <a:r>
              <a:rPr lang="en-US" altLang="ja-JP" sz="3200" dirty="0" smtClean="0"/>
              <a:t/>
            </a:r>
            <a:br>
              <a:rPr lang="en-US" altLang="ja-JP" sz="3200" dirty="0" smtClean="0"/>
            </a:br>
            <a:r>
              <a:rPr lang="en-US" altLang="ja-JP" sz="3200" dirty="0" smtClean="0"/>
              <a:t>Scale </a:t>
            </a:r>
            <a:r>
              <a:rPr lang="en-US" altLang="ja-JP" sz="3200" dirty="0"/>
              <a:t>Invariant Feature </a:t>
            </a:r>
            <a:r>
              <a:rPr lang="en-US" altLang="ja-JP" sz="3200" dirty="0" smtClean="0"/>
              <a:t>Transform</a:t>
            </a:r>
            <a:r>
              <a:rPr lang="en-US" altLang="ja-JP" sz="3200" dirty="0"/>
              <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smtClean="0"/>
                  <a:t>有名＆頻繁に利用される特徴量のひとつ</a:t>
                </a:r>
                <a:endParaRPr kumimoji="1" lang="en-US" altLang="ja-JP" sz="2400" dirty="0" smtClean="0"/>
              </a:p>
              <a:p>
                <a:pPr>
                  <a:lnSpc>
                    <a:spcPct val="100000"/>
                  </a:lnSpc>
                  <a:spcBef>
                    <a:spcPts val="600"/>
                  </a:spcBef>
                </a:pPr>
                <a:r>
                  <a:rPr lang="ja-JP" altLang="en-US" sz="2400" dirty="0"/>
                  <a:t>周囲の特徴を</a:t>
                </a:r>
                <a:r>
                  <a:rPr lang="en-US" altLang="ja-JP" sz="2400" dirty="0"/>
                  <a:t>128</a:t>
                </a:r>
                <a:r>
                  <a:rPr lang="ja-JP" altLang="en-US" sz="2400" dirty="0"/>
                  <a:t>次元ベクトルで</a:t>
                </a:r>
                <a:r>
                  <a:rPr lang="ja-JP" altLang="en-US" sz="2400" dirty="0" smtClean="0"/>
                  <a:t>表現</a:t>
                </a:r>
                <a:endParaRPr kumimoji="1" lang="en-US" altLang="ja-JP" sz="2400" dirty="0" smtClean="0"/>
              </a:p>
              <a:p>
                <a:pPr>
                  <a:lnSpc>
                    <a:spcPct val="100000"/>
                  </a:lnSpc>
                  <a:spcBef>
                    <a:spcPts val="600"/>
                  </a:spcBef>
                </a:pPr>
                <a:r>
                  <a:rPr kumimoji="1" lang="ja-JP" altLang="en-US" sz="2400" dirty="0" smtClean="0"/>
                  <a:t>平行移動・回転・拡大縮小に堅固</a:t>
                </a:r>
                <a:endParaRPr kumimoji="1" lang="en-US" altLang="ja-JP" sz="2400" dirty="0" smtClean="0"/>
              </a:p>
              <a:p>
                <a:pPr lvl="1">
                  <a:lnSpc>
                    <a:spcPct val="100000"/>
                  </a:lnSpc>
                  <a:spcBef>
                    <a:spcPts val="600"/>
                  </a:spcBef>
                </a:pPr>
                <a:r>
                  <a:rPr lang="ja-JP" altLang="en-US" sz="2000" dirty="0"/>
                  <a:t>平行移動・回転・拡大</a:t>
                </a:r>
                <a:r>
                  <a:rPr lang="ja-JP" altLang="en-US" sz="2000" dirty="0" smtClean="0"/>
                  <a:t>縮小があっても似た特徴ベクトルを出力できる</a:t>
                </a:r>
                <a:endParaRPr lang="en-US" altLang="ja-JP" sz="2000" dirty="0" smtClean="0"/>
              </a:p>
              <a:p>
                <a:pPr lvl="8">
                  <a:lnSpc>
                    <a:spcPct val="100000"/>
                  </a:lnSpc>
                  <a:spcBef>
                    <a:spcPts val="600"/>
                  </a:spcBef>
                </a:pPr>
                <a:endParaRPr lang="en-US" altLang="ja-JP" sz="1400" dirty="0" smtClean="0"/>
              </a:p>
              <a:p>
                <a:pPr>
                  <a:lnSpc>
                    <a:spcPct val="100000"/>
                  </a:lnSpc>
                  <a:spcBef>
                    <a:spcPts val="600"/>
                  </a:spcBef>
                </a:pPr>
                <a:r>
                  <a:rPr lang="ja-JP" altLang="en-US" sz="2400" dirty="0"/>
                  <a:t>特徴</a:t>
                </a:r>
                <a:r>
                  <a:rPr lang="ja-JP" altLang="en-US" sz="2400" dirty="0" smtClean="0"/>
                  <a:t>ベクトルにすると局所領域の相違</a:t>
                </a:r>
                <a:r>
                  <a:rPr lang="ja-JP" altLang="en-US" sz="2400" dirty="0"/>
                  <a:t>度</a:t>
                </a:r>
                <a:r>
                  <a:rPr lang="ja-JP" altLang="en-US" sz="2400" dirty="0" smtClean="0"/>
                  <a:t>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smtClean="0"/>
              </a:p>
              <a:p>
                <a:pPr marL="0" indent="0">
                  <a:lnSpc>
                    <a:spcPct val="100000"/>
                  </a:lnSpc>
                  <a:spcBef>
                    <a:spcPts val="600"/>
                  </a:spcBef>
                  <a:buNone/>
                </a:pPr>
                <a:endParaRPr lang="en-US" altLang="ja-JP" sz="800" dirty="0" smtClean="0"/>
              </a:p>
              <a:p>
                <a:pPr marL="0" indent="0">
                  <a:lnSpc>
                    <a:spcPct val="100000"/>
                  </a:lnSpc>
                  <a:spcBef>
                    <a:spcPts val="600"/>
                  </a:spcBef>
                  <a:buNone/>
                </a:pPr>
                <a:r>
                  <a:rPr lang="en-US" altLang="ja-JP" sz="2000" dirty="0" smtClean="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smtClean="0"/>
                  <a:t>は特徴ベクトルの要素</a:t>
                </a:r>
                <a:endParaRPr lang="en-US" altLang="ja-JP" sz="2000" dirty="0" smtClean="0"/>
              </a:p>
              <a:p>
                <a:pPr marL="0" indent="0">
                  <a:lnSpc>
                    <a:spcPct val="100000"/>
                  </a:lnSpc>
                  <a:spcBef>
                    <a:spcPts val="600"/>
                  </a:spcBef>
                  <a:buNone/>
                </a:pPr>
                <a:r>
                  <a:rPr lang="en-US" altLang="ja-JP" sz="2000" dirty="0" smtClean="0"/>
                  <a:t>※</a:t>
                </a:r>
                <a:r>
                  <a:rPr lang="ja-JP" altLang="en-US" sz="2000" dirty="0" smtClean="0"/>
                  <a:t>これは相違度の一例</a:t>
                </a:r>
                <a:endParaRPr lang="en-US" altLang="ja-JP" sz="2400" dirty="0" smtClean="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smtClean="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17</a:t>
            </a:fld>
            <a:endParaRPr kumimoji="1" lang="ja-JP" altLang="en-US"/>
          </a:p>
        </p:txBody>
      </p:sp>
    </p:spTree>
    <p:extLst>
      <p:ext uri="{BB962C8B-B14F-4D97-AF65-F5344CB8AC3E}">
        <p14:creationId xmlns:p14="http://schemas.microsoft.com/office/powerpoint/2010/main" val="55214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a:t>
            </a:r>
            <a:r>
              <a:rPr lang="ja-JP" altLang="en-US" sz="2800" dirty="0" smtClean="0"/>
              <a:t>ベクトルとか言われてもしっくりこないという人</a:t>
            </a:r>
            <a:r>
              <a:rPr lang="ja-JP" altLang="en-US" sz="2800" dirty="0"/>
              <a:t>のため</a:t>
            </a:r>
            <a:r>
              <a:rPr lang="ja-JP" altLang="en-US" sz="2800" dirty="0" smtClean="0"/>
              <a:t>に</a:t>
            </a:r>
            <a:r>
              <a:rPr lang="en-US" altLang="ja-JP" sz="2800" dirty="0" smtClean="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から特徴的な点を沢山抽出できたとしてどれとどれが似ているかを知りたい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撮影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によって対象は回転・拡大縮小・平行移動するので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F35DE295-420C-4265-BE54-AE59FA4027A6}" type="slidenum">
              <a:rPr kumimoji="1" lang="ja-JP" altLang="en-US" smtClean="0"/>
              <a:t>18</a:t>
            </a:fld>
            <a:endParaRPr kumimoji="1" lang="ja-JP" altLang="en-US"/>
          </a:p>
        </p:txBody>
      </p:sp>
    </p:spTree>
    <p:extLst>
      <p:ext uri="{BB962C8B-B14F-4D97-AF65-F5344CB8AC3E}">
        <p14:creationId xmlns:p14="http://schemas.microsoft.com/office/powerpoint/2010/main" val="1808790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smtClean="0"/>
              <a:t>SIFT</a:t>
            </a:r>
            <a:r>
              <a:rPr kumimoji="1" lang="ja-JP" altLang="en-US" sz="4800" dirty="0" smtClean="0"/>
              <a:t>特徴</a:t>
            </a:r>
            <a:endParaRPr kumimoji="1" lang="ja-JP" altLang="en-US" sz="4800" dirty="0"/>
          </a:p>
        </p:txBody>
      </p:sp>
      <p:sp>
        <p:nvSpPr>
          <p:cNvPr id="3" name="コンテンツ プレースホルダー 2"/>
          <p:cNvSpPr>
            <a:spLocks noGrp="1"/>
          </p:cNvSpPr>
          <p:nvPr>
            <p:ph idx="1"/>
          </p:nvPr>
        </p:nvSpPr>
        <p:spPr>
          <a:xfrm>
            <a:off x="203200" y="-1"/>
            <a:ext cx="5675086" cy="7010401"/>
          </a:xfrm>
        </p:spPr>
        <p:txBody>
          <a:bodyPr>
            <a:normAutofit/>
          </a:bodyPr>
          <a:lstStyle/>
          <a:p>
            <a:pPr marL="457200" indent="-457200">
              <a:lnSpc>
                <a:spcPct val="100000"/>
              </a:lnSpc>
              <a:spcBef>
                <a:spcPts val="600"/>
              </a:spcBef>
              <a:buAutoNum type="arabicPeriod"/>
            </a:pPr>
            <a:r>
              <a:rPr kumimoji="1" lang="ja-JP" altLang="en-US" sz="2400" b="1" dirty="0" smtClean="0"/>
              <a:t>特徴点検出</a:t>
            </a:r>
            <a:endParaRPr lang="en-US" altLang="ja-JP" sz="2400" b="1" dirty="0"/>
          </a:p>
          <a:p>
            <a:pPr>
              <a:lnSpc>
                <a:spcPct val="100000"/>
              </a:lnSpc>
              <a:spcBef>
                <a:spcPts val="600"/>
              </a:spcBef>
            </a:pPr>
            <a:r>
              <a:rPr kumimoji="1" lang="en-US" altLang="ja-JP" sz="1800" dirty="0" err="1" smtClean="0"/>
              <a:t>DoG</a:t>
            </a:r>
            <a:r>
              <a:rPr kumimoji="1" lang="ja-JP" altLang="en-US" sz="1800" dirty="0" smtClean="0"/>
              <a:t>の極大・極小を特徴点とする</a:t>
            </a:r>
            <a:endParaRPr lang="en-US" altLang="ja-JP" sz="1800" dirty="0"/>
          </a:p>
          <a:p>
            <a:pPr>
              <a:lnSpc>
                <a:spcPct val="100000"/>
              </a:lnSpc>
              <a:spcBef>
                <a:spcPts val="600"/>
              </a:spcBef>
            </a:pPr>
            <a:r>
              <a:rPr lang="en-US" altLang="ja-JP" sz="1800" dirty="0" smtClean="0"/>
              <a:t>Harris </a:t>
            </a:r>
            <a:r>
              <a:rPr lang="ja-JP" altLang="en-US" sz="1800" dirty="0" smtClean="0"/>
              <a:t>行列を用いてエッジ点は除去</a:t>
            </a:r>
            <a:endParaRPr lang="en-US" altLang="ja-JP" sz="1800" dirty="0" smtClean="0"/>
          </a:p>
          <a:p>
            <a:pPr>
              <a:lnSpc>
                <a:spcPct val="100000"/>
              </a:lnSpc>
              <a:spcBef>
                <a:spcPts val="600"/>
              </a:spcBef>
            </a:pPr>
            <a:r>
              <a:rPr lang="ja-JP" altLang="en-US" sz="1800" dirty="0" smtClean="0"/>
              <a:t>閾値処理でノイズ（極大値が小さい点）も除去</a:t>
            </a:r>
            <a:endParaRPr lang="en-US" altLang="ja-JP" sz="1800" dirty="0" smtClean="0"/>
          </a:p>
          <a:p>
            <a:pPr marL="0" indent="0">
              <a:lnSpc>
                <a:spcPct val="100000"/>
              </a:lnSpc>
              <a:spcBef>
                <a:spcPts val="600"/>
              </a:spcBef>
              <a:buNone/>
            </a:pPr>
            <a:r>
              <a:rPr lang="en-US" altLang="ja-JP" sz="2400" dirty="0" smtClean="0"/>
              <a:t>2. </a:t>
            </a:r>
            <a:r>
              <a:rPr lang="ja-JP" altLang="en-US" sz="2400" b="1" dirty="0" smtClean="0"/>
              <a:t>方向検出</a:t>
            </a:r>
            <a:endParaRPr lang="en-US" altLang="ja-JP" sz="2400" b="1" dirty="0" smtClean="0"/>
          </a:p>
          <a:p>
            <a:pPr>
              <a:lnSpc>
                <a:spcPct val="100000"/>
              </a:lnSpc>
              <a:spcBef>
                <a:spcPts val="600"/>
              </a:spcBef>
            </a:pPr>
            <a:r>
              <a:rPr lang="ja-JP" altLang="en-US" sz="1800" dirty="0" smtClean="0">
                <a:solidFill>
                  <a:srgbClr val="FF0000"/>
                </a:solidFill>
              </a:rPr>
              <a:t>発見した特徴点においてそのサイズに合わせた局所領域を考える（追記しました）</a:t>
            </a:r>
            <a:endParaRPr lang="en-US" altLang="ja-JP" sz="1800" dirty="0" smtClean="0">
              <a:solidFill>
                <a:srgbClr val="FF0000"/>
              </a:solidFill>
            </a:endParaRPr>
          </a:p>
          <a:p>
            <a:pPr>
              <a:lnSpc>
                <a:spcPct val="100000"/>
              </a:lnSpc>
              <a:spcBef>
                <a:spcPts val="600"/>
              </a:spcBef>
            </a:pPr>
            <a:r>
              <a:rPr lang="ja-JP" altLang="en-US" sz="1800" dirty="0" smtClean="0"/>
              <a:t>勾配ヒストグラムを生成（方向を</a:t>
            </a:r>
            <a:r>
              <a:rPr lang="en-US" altLang="ja-JP" sz="1800" dirty="0" smtClean="0"/>
              <a:t>36</a:t>
            </a:r>
            <a:r>
              <a:rPr lang="ja-JP" altLang="en-US" sz="1800" dirty="0" smtClean="0"/>
              <a:t>分割し，強度を中心からの距離で重み付け）</a:t>
            </a:r>
            <a:endParaRPr lang="en-US" altLang="ja-JP" sz="1800" dirty="0" smtClean="0"/>
          </a:p>
          <a:p>
            <a:pPr>
              <a:lnSpc>
                <a:spcPct val="100000"/>
              </a:lnSpc>
              <a:spcBef>
                <a:spcPts val="600"/>
              </a:spcBef>
            </a:pPr>
            <a:r>
              <a:rPr lang="ja-JP" altLang="en-US" sz="1800" dirty="0" smtClean="0"/>
              <a:t>ヒストグラムを正規化し強度が</a:t>
            </a:r>
            <a:r>
              <a:rPr lang="en-US" altLang="ja-JP" sz="1800" dirty="0" smtClean="0"/>
              <a:t>0.8</a:t>
            </a:r>
            <a:r>
              <a:rPr lang="ja-JP" altLang="en-US" sz="1800" dirty="0" smtClean="0"/>
              <a:t>以上の方向を検出</a:t>
            </a:r>
            <a:r>
              <a:rPr lang="en-US" altLang="ja-JP" sz="1800" dirty="0" smtClean="0"/>
              <a:t>(</a:t>
            </a:r>
            <a:r>
              <a:rPr lang="ja-JP" altLang="en-US" sz="1800" dirty="0" smtClean="0"/>
              <a:t>複数検出される</a:t>
            </a:r>
            <a:r>
              <a:rPr lang="en-US" altLang="ja-JP" sz="1800" dirty="0" smtClean="0">
                <a:sym typeface="Wingdings" panose="05000000000000000000" pitchFamily="2" charset="2"/>
              </a:rPr>
              <a:t></a:t>
            </a:r>
            <a:r>
              <a:rPr lang="ja-JP" altLang="en-US" sz="1800" dirty="0" smtClean="0">
                <a:sym typeface="Wingdings" panose="05000000000000000000" pitchFamily="2" charset="2"/>
              </a:rPr>
              <a:t>複数の特徴量を生成</a:t>
            </a:r>
            <a:r>
              <a:rPr lang="en-US" altLang="ja-JP" sz="1800" dirty="0" smtClean="0"/>
              <a:t>)</a:t>
            </a:r>
          </a:p>
          <a:p>
            <a:pPr marL="0" indent="0">
              <a:lnSpc>
                <a:spcPct val="100000"/>
              </a:lnSpc>
              <a:spcBef>
                <a:spcPts val="600"/>
              </a:spcBef>
              <a:buNone/>
            </a:pPr>
            <a:r>
              <a:rPr lang="en-US" altLang="ja-JP" sz="2400" dirty="0" smtClean="0"/>
              <a:t>3. </a:t>
            </a:r>
            <a:r>
              <a:rPr lang="ja-JP" altLang="en-US" sz="2400" b="1" dirty="0" smtClean="0"/>
              <a:t>特徴ベクトル計算</a:t>
            </a:r>
            <a:endParaRPr lang="en-US" altLang="ja-JP" sz="2400" b="1" dirty="0"/>
          </a:p>
          <a:p>
            <a:pPr>
              <a:lnSpc>
                <a:spcPct val="100000"/>
              </a:lnSpc>
              <a:spcBef>
                <a:spcPts val="600"/>
              </a:spcBef>
            </a:pPr>
            <a:r>
              <a:rPr lang="ja-JP" altLang="en-US" sz="2000" dirty="0" smtClean="0"/>
              <a:t>検出した方向に</a:t>
            </a:r>
            <a:r>
              <a:rPr lang="ja-JP" altLang="en-US" sz="2000" dirty="0"/>
              <a:t>沿って局所領域</a:t>
            </a:r>
            <a:r>
              <a:rPr lang="ja-JP" altLang="en-US" sz="2000" dirty="0" smtClean="0"/>
              <a:t>を回転</a:t>
            </a:r>
            <a:endParaRPr lang="en-US" altLang="ja-JP" sz="2000" dirty="0" smtClean="0"/>
          </a:p>
          <a:p>
            <a:pPr>
              <a:lnSpc>
                <a:spcPct val="100000"/>
              </a:lnSpc>
              <a:spcBef>
                <a:spcPts val="600"/>
              </a:spcBef>
            </a:pPr>
            <a:r>
              <a:rPr lang="ja-JP" altLang="en-US" sz="2000" dirty="0" smtClean="0"/>
              <a:t>領域を</a:t>
            </a:r>
            <a:r>
              <a:rPr lang="en-US" altLang="ja-JP" sz="2000" dirty="0" smtClean="0"/>
              <a:t>4x4</a:t>
            </a:r>
            <a:r>
              <a:rPr lang="ja-JP" altLang="en-US" sz="2000" dirty="0" smtClean="0"/>
              <a:t>分割し，各領域内で勾配ヒストグラムを計算する</a:t>
            </a:r>
            <a:endParaRPr lang="en-US" altLang="ja-JP" sz="2000" dirty="0" smtClean="0"/>
          </a:p>
          <a:p>
            <a:pPr>
              <a:lnSpc>
                <a:spcPct val="100000"/>
              </a:lnSpc>
              <a:spcBef>
                <a:spcPts val="600"/>
              </a:spcBef>
            </a:pPr>
            <a:r>
              <a:rPr lang="ja-JP" altLang="en-US" sz="2000" dirty="0" smtClean="0"/>
              <a:t>勾配ヒストグラムを特徴ベクトルとする</a:t>
            </a:r>
            <a:endParaRPr lang="en-US" altLang="ja-JP" sz="2000" dirty="0" smtClean="0"/>
          </a:p>
          <a:p>
            <a:pPr lvl="1">
              <a:lnSpc>
                <a:spcPct val="100000"/>
              </a:lnSpc>
              <a:spcBef>
                <a:spcPts val="600"/>
              </a:spcBef>
            </a:pPr>
            <a:r>
              <a:rPr lang="ja-JP" altLang="en-US" sz="1600" dirty="0" smtClean="0"/>
              <a:t>勾配は</a:t>
            </a:r>
            <a:r>
              <a:rPr lang="en-US" altLang="ja-JP" sz="1600" dirty="0" smtClean="0"/>
              <a:t>8</a:t>
            </a:r>
            <a:r>
              <a:rPr lang="ja-JP" altLang="en-US" sz="1600" dirty="0" smtClean="0"/>
              <a:t>方向に量子化</a:t>
            </a:r>
            <a:endParaRPr lang="en-US" altLang="ja-JP" sz="1600" dirty="0" smtClean="0"/>
          </a:p>
          <a:p>
            <a:pPr lvl="1">
              <a:lnSpc>
                <a:spcPct val="100000"/>
              </a:lnSpc>
              <a:spcBef>
                <a:spcPts val="600"/>
              </a:spcBef>
            </a:pPr>
            <a:r>
              <a:rPr lang="en-US" altLang="ja-JP" sz="1600" dirty="0" smtClean="0"/>
              <a:t>4*4*8 = 128</a:t>
            </a:r>
            <a:r>
              <a:rPr lang="ja-JP" altLang="en-US" sz="1600" dirty="0" smtClean="0"/>
              <a:t>次元</a:t>
            </a:r>
            <a:r>
              <a:rPr lang="ja-JP" altLang="en-US" sz="1600" dirty="0"/>
              <a:t>ベクトル</a:t>
            </a:r>
            <a:r>
              <a:rPr lang="ja-JP" altLang="en-US" sz="1600" dirty="0" smtClean="0"/>
              <a:t>に</a:t>
            </a:r>
            <a:endParaRPr lang="en-US" altLang="ja-JP" sz="1000" dirty="0" smtClean="0"/>
          </a:p>
          <a:p>
            <a:pPr>
              <a:lnSpc>
                <a:spcPct val="100000"/>
              </a:lnSpc>
              <a:spcBef>
                <a:spcPts val="600"/>
              </a:spcBef>
            </a:pPr>
            <a:r>
              <a:rPr lang="ja-JP" altLang="en-US" sz="2000" dirty="0" smtClean="0"/>
              <a:t>得られた特徴</a:t>
            </a:r>
            <a:r>
              <a:rPr lang="ja-JP" altLang="en-US" sz="2000" dirty="0"/>
              <a:t>ベクトル</a:t>
            </a:r>
            <a:r>
              <a:rPr lang="ja-JP" altLang="en-US" sz="2000" dirty="0" smtClean="0"/>
              <a:t>を正規化</a:t>
            </a:r>
            <a:r>
              <a:rPr lang="ja-JP" altLang="en-US" sz="1600" dirty="0" smtClean="0"/>
              <a:t>（ベクトルの総和で割る）</a:t>
            </a:r>
            <a:endParaRPr lang="en-US" altLang="ja-JP" sz="1600" dirty="0" smtClean="0"/>
          </a:p>
        </p:txBody>
      </p:sp>
      <p:sp>
        <p:nvSpPr>
          <p:cNvPr id="6" name="正方形/長方形 5"/>
          <p:cNvSpPr/>
          <p:nvPr/>
        </p:nvSpPr>
        <p:spPr>
          <a:xfrm>
            <a:off x="10433185" y="3487669"/>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0433185" y="64886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19</a:t>
            </a:fld>
            <a:endParaRPr kumimoji="1" lang="ja-JP" altLang="en-US"/>
          </a:p>
        </p:txBody>
      </p:sp>
    </p:spTree>
    <p:extLst>
      <p:ext uri="{BB962C8B-B14F-4D97-AF65-F5344CB8AC3E}">
        <p14:creationId xmlns:p14="http://schemas.microsoft.com/office/powerpoint/2010/main" val="1772507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2018</a:t>
            </a:r>
            <a:r>
              <a:rPr lang="ja-JP" altLang="en-US" sz="3600" b="1" dirty="0" smtClean="0"/>
              <a:t>（前期</a:t>
            </a:r>
            <a:r>
              <a:rPr lang="ja-JP" altLang="en-US" sz="3600" b="1" dirty="0" smtClean="0"/>
              <a:t>）</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4/19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4/26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5/10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5/17</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5/24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5/31</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6/07</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6/14</a:t>
            </a:r>
            <a:r>
              <a:rPr lang="ja-JP" altLang="en-US" sz="1800" dirty="0" smtClean="0"/>
              <a:t>　</a:t>
            </a:r>
            <a:r>
              <a:rPr lang="ja-JP" altLang="en-US" sz="1800" dirty="0"/>
              <a:t>パターン認識基礎</a:t>
            </a:r>
            <a:r>
              <a:rPr lang="en-US" altLang="ja-JP" sz="1800" dirty="0"/>
              <a:t>3: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6/21</a:t>
            </a:r>
            <a:r>
              <a:rPr lang="ja-JP" altLang="en-US" sz="1800" b="1" dirty="0" smtClean="0">
                <a:solidFill>
                  <a:srgbClr val="FF0000"/>
                </a:solidFill>
              </a:rPr>
              <a:t>　</a:t>
            </a:r>
            <a:r>
              <a:rPr lang="ja-JP" altLang="en-US" sz="1800" b="1" dirty="0">
                <a:solidFill>
                  <a:srgbClr val="FF0000"/>
                </a:solidFill>
              </a:rPr>
              <a:t>筆記</a:t>
            </a:r>
            <a:r>
              <a:rPr lang="ja-JP" altLang="en-US" sz="1800" b="1" dirty="0" smtClean="0">
                <a:solidFill>
                  <a:srgbClr val="FF0000"/>
                </a:solidFill>
              </a:rPr>
              <a:t>試験（</a:t>
            </a:r>
            <a:r>
              <a:rPr lang="en-US" altLang="ja-JP" sz="1800" b="1" dirty="0" smtClean="0">
                <a:solidFill>
                  <a:srgbClr val="FF0000"/>
                </a:solidFill>
              </a:rPr>
              <a:t>50</a:t>
            </a:r>
            <a:r>
              <a:rPr lang="ja-JP" altLang="en-US" sz="1800" b="1" dirty="0" smtClean="0">
                <a:solidFill>
                  <a:srgbClr val="FF0000"/>
                </a:solidFill>
              </a:rPr>
              <a:t>点</a:t>
            </a:r>
            <a:r>
              <a:rPr lang="ja-JP" altLang="en-US" sz="1800" b="1" dirty="0" smtClean="0">
                <a:solidFill>
                  <a:srgbClr val="FF0000"/>
                </a:solidFill>
              </a:rPr>
              <a:t>満点</a:t>
            </a:r>
            <a:r>
              <a:rPr lang="en-US" altLang="ja-JP" sz="1800" b="1" dirty="0" smtClean="0">
                <a:solidFill>
                  <a:srgbClr val="FF0000"/>
                </a:solidFill>
              </a:rPr>
              <a:t>)</a:t>
            </a:r>
            <a:r>
              <a:rPr lang="en-US" altLang="ja-JP" sz="1800" dirty="0" smtClean="0"/>
              <a:t>(</a:t>
            </a:r>
            <a:r>
              <a:rPr lang="en-US" altLang="ja-JP" sz="1800" i="1" dirty="0" smtClean="0"/>
              <a:t>n</a:t>
            </a:r>
            <a:r>
              <a:rPr lang="ja-JP" altLang="en-US" sz="1800" dirty="0" smtClean="0"/>
              <a:t>点以下の場合レポート出すかも）</a:t>
            </a:r>
            <a:r>
              <a:rPr lang="en-US" altLang="ja-JP" sz="1800" b="1" dirty="0"/>
              <a:t>	</a:t>
            </a:r>
            <a:endParaRPr lang="en-US" altLang="ja-JP" sz="1800" b="1" dirty="0" smtClean="0"/>
          </a:p>
          <a:p>
            <a:pPr marL="0" indent="0">
              <a:lnSpc>
                <a:spcPct val="100000"/>
              </a:lnSpc>
              <a:spcBef>
                <a:spcPts val="600"/>
              </a:spcBef>
              <a:spcAft>
                <a:spcPts val="600"/>
              </a:spcAft>
              <a:buNone/>
            </a:pPr>
            <a:r>
              <a:rPr lang="en-US" altLang="ja-JP" sz="1800" b="1" dirty="0" smtClean="0">
                <a:solidFill>
                  <a:srgbClr val="0070C0"/>
                </a:solidFill>
              </a:rPr>
              <a:t>6/28</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1</a:t>
            </a:r>
            <a:r>
              <a:rPr lang="en-US" altLang="ja-JP" sz="1800" b="1" dirty="0">
                <a:solidFill>
                  <a:srgbClr val="0070C0"/>
                </a:solidFill>
              </a:rPr>
              <a:t> </a:t>
            </a:r>
            <a:r>
              <a:rPr lang="en-US" altLang="ja-JP" sz="1800" b="1" dirty="0" smtClean="0">
                <a:solidFill>
                  <a:srgbClr val="0070C0"/>
                </a:solidFill>
              </a:rPr>
              <a:t>(</a:t>
            </a:r>
            <a:r>
              <a:rPr lang="ja-JP" altLang="en-US" sz="1800" b="1" dirty="0" smtClean="0">
                <a:solidFill>
                  <a:srgbClr val="0070C0"/>
                </a:solidFill>
              </a:rPr>
              <a:t>基礎的な課題</a:t>
            </a:r>
            <a:r>
              <a:rPr lang="en-US" altLang="ja-JP" sz="1800" b="1" dirty="0">
                <a:solidFill>
                  <a:srgbClr val="0070C0"/>
                </a:solidFill>
              </a:rPr>
              <a:t>4</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 </a:t>
            </a:r>
            <a:r>
              <a:rPr lang="ja-JP" altLang="en-US" sz="1800" b="1" dirty="0" smtClean="0">
                <a:solidFill>
                  <a:srgbClr val="0070C0"/>
                </a:solidFill>
              </a:rPr>
              <a:t>発展的な課題 </a:t>
            </a:r>
            <a:r>
              <a:rPr lang="en-US" altLang="ja-JP" sz="1800" b="1" dirty="0">
                <a:solidFill>
                  <a:srgbClr val="0070C0"/>
                </a:solidFill>
              </a:rPr>
              <a:t>2</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a:t>
            </a:r>
            <a:endParaRPr lang="en-US" altLang="ja-JP" sz="1800" b="1" dirty="0" smtClean="0">
              <a:solidFill>
                <a:srgbClr val="0070C0"/>
              </a:solidFill>
            </a:endParaRPr>
          </a:p>
          <a:p>
            <a:pPr marL="0" indent="0">
              <a:lnSpc>
                <a:spcPct val="100000"/>
              </a:lnSpc>
              <a:spcBef>
                <a:spcPts val="600"/>
              </a:spcBef>
              <a:spcAft>
                <a:spcPts val="600"/>
              </a:spcAft>
              <a:buNone/>
            </a:pPr>
            <a:r>
              <a:rPr lang="en-US" altLang="ja-JP" sz="1800" b="1" dirty="0" smtClean="0">
                <a:solidFill>
                  <a:srgbClr val="0070C0"/>
                </a:solidFill>
              </a:rPr>
              <a:t>7/05</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a:t>
            </a:r>
            <a:r>
              <a:rPr lang="en-US" altLang="ja-JP" sz="1800" b="1" dirty="0" smtClean="0">
                <a:solidFill>
                  <a:srgbClr val="0070C0"/>
                </a:solidFill>
              </a:rPr>
              <a:t>  2	</a:t>
            </a:r>
          </a:p>
          <a:p>
            <a:pPr marL="0" indent="0">
              <a:lnSpc>
                <a:spcPct val="100000"/>
              </a:lnSpc>
              <a:spcBef>
                <a:spcPts val="600"/>
              </a:spcBef>
              <a:spcAft>
                <a:spcPts val="600"/>
              </a:spcAft>
              <a:buNone/>
            </a:pPr>
            <a:r>
              <a:rPr lang="en-US" altLang="ja-JP" sz="1800" b="1" dirty="0" smtClean="0">
                <a:solidFill>
                  <a:srgbClr val="0070C0"/>
                </a:solidFill>
              </a:rPr>
              <a:t>7/12   </a:t>
            </a:r>
            <a:r>
              <a:rPr lang="ja-JP" altLang="en-US" sz="1800" b="1" dirty="0" smtClean="0">
                <a:solidFill>
                  <a:srgbClr val="0070C0"/>
                </a:solidFill>
              </a:rPr>
              <a:t>プログラミング演習  </a:t>
            </a:r>
            <a:r>
              <a:rPr lang="en-US" altLang="ja-JP" sz="1800" b="1" dirty="0" smtClean="0">
                <a:solidFill>
                  <a:srgbClr val="0070C0"/>
                </a:solidFill>
              </a:rPr>
              <a:t>3	</a:t>
            </a:r>
          </a:p>
          <a:p>
            <a:pPr marL="0" indent="0">
              <a:lnSpc>
                <a:spcPct val="100000"/>
              </a:lnSpc>
              <a:spcBef>
                <a:spcPts val="600"/>
              </a:spcBef>
              <a:spcAft>
                <a:spcPts val="600"/>
              </a:spcAft>
              <a:buNone/>
            </a:pPr>
            <a:r>
              <a:rPr lang="en-US" altLang="ja-JP" sz="1800" b="1" dirty="0" smtClean="0">
                <a:solidFill>
                  <a:srgbClr val="0070C0"/>
                </a:solidFill>
              </a:rPr>
              <a:t>7/19</a:t>
            </a:r>
            <a:r>
              <a:rPr lang="ja-JP" altLang="en-US" sz="1800" b="1" dirty="0" smtClean="0">
                <a:solidFill>
                  <a:srgbClr val="0070C0"/>
                </a:solidFill>
              </a:rPr>
              <a:t>　プログラミング演習  </a:t>
            </a:r>
            <a:r>
              <a:rPr lang="en-US" altLang="ja-JP" sz="1800" b="1" dirty="0" smtClean="0">
                <a:solidFill>
                  <a:srgbClr val="0070C0"/>
                </a:solidFill>
              </a:rPr>
              <a:t>4			</a:t>
            </a:r>
          </a:p>
          <a:p>
            <a:pPr marL="0" indent="0">
              <a:lnSpc>
                <a:spcPct val="100000"/>
              </a:lnSpc>
              <a:spcBef>
                <a:spcPts val="600"/>
              </a:spcBef>
              <a:spcAft>
                <a:spcPts val="600"/>
              </a:spcAft>
              <a:buNone/>
            </a:pPr>
            <a:r>
              <a:rPr lang="en-US" altLang="ja-JP" sz="1800" b="1" dirty="0" smtClean="0">
                <a:solidFill>
                  <a:srgbClr val="0070C0"/>
                </a:solidFill>
              </a:rPr>
              <a:t>7/26</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5</a:t>
            </a:r>
          </a:p>
        </p:txBody>
      </p:sp>
    </p:spTree>
    <p:extLst>
      <p:ext uri="{BB962C8B-B14F-4D97-AF65-F5344CB8AC3E}">
        <p14:creationId xmlns:p14="http://schemas.microsoft.com/office/powerpoint/2010/main" val="1003576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80191"/>
            <a:ext cx="11708780" cy="733270"/>
          </a:xfrm>
        </p:spPr>
        <p:txBody>
          <a:bodyPr>
            <a:normAutofit/>
          </a:bodyPr>
          <a:lstStyle/>
          <a:p>
            <a:pPr algn="ctr"/>
            <a:r>
              <a:rPr kumimoji="1" lang="en-US" altLang="ja-JP" sz="3200" dirty="0" smtClean="0"/>
              <a:t>SIFT</a:t>
            </a:r>
            <a:r>
              <a:rPr kumimoji="1" lang="ja-JP" altLang="en-US" sz="3200" dirty="0" smtClean="0"/>
              <a:t>特徴点の例（教科書図</a:t>
            </a:r>
            <a:r>
              <a:rPr kumimoji="1" lang="en-US" altLang="ja-JP" sz="3200" dirty="0" smtClean="0"/>
              <a:t>11.19</a:t>
            </a:r>
            <a:r>
              <a:rPr kumimoji="1" lang="ja-JP" altLang="en-US" sz="3200" dirty="0" smtClean="0"/>
              <a:t>）</a:t>
            </a:r>
            <a:endParaRPr kumimoji="1" lang="ja-JP" altLang="en-US" sz="32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20</a:t>
            </a:fld>
            <a:endParaRPr kumimoji="1" lang="ja-JP" altLang="en-US"/>
          </a:p>
        </p:txBody>
      </p:sp>
    </p:spTree>
    <p:extLst>
      <p:ext uri="{BB962C8B-B14F-4D97-AF65-F5344CB8AC3E}">
        <p14:creationId xmlns:p14="http://schemas.microsoft.com/office/powerpoint/2010/main" val="3318436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6017398" y="5646003"/>
            <a:ext cx="5533251" cy="830997"/>
          </a:xfrm>
          <a:prstGeom prst="rect">
            <a:avLst/>
          </a:prstGeom>
        </p:spPr>
        <p:txBody>
          <a:bodyPr wrap="square">
            <a:spAutoFit/>
          </a:bodyPr>
          <a:lstStyle/>
          <a:p>
            <a:r>
              <a:rPr lang="en-US" altLang="ja-JP" sz="1600" dirty="0" smtClean="0">
                <a:solidFill>
                  <a:srgbClr val="FF0000"/>
                </a:solidFill>
              </a:rPr>
              <a:t>※</a:t>
            </a:r>
            <a:r>
              <a:rPr lang="ja-JP" altLang="en-US" sz="1600" dirty="0" smtClean="0">
                <a:solidFill>
                  <a:srgbClr val="FF0000"/>
                </a:solidFill>
              </a:rPr>
              <a:t>手順を覚えてほしいわけではなくて、</a:t>
            </a:r>
            <a:endParaRPr lang="en-US" altLang="ja-JP" sz="1600" dirty="0" smtClean="0">
              <a:solidFill>
                <a:srgbClr val="FF0000"/>
              </a:solidFill>
            </a:endParaRPr>
          </a:p>
          <a:p>
            <a:r>
              <a:rPr lang="ja-JP" altLang="en-US" sz="1600" dirty="0" smtClean="0">
                <a:solidFill>
                  <a:srgbClr val="FF0000"/>
                </a:solidFill>
              </a:rPr>
              <a:t>このように設計した特徴ベクトルが拡大縮小と回転に対して堅固（変化しにくい）となるかを知ってほしい</a:t>
            </a:r>
            <a:endParaRPr lang="ja-JP" altLang="en-US" sz="1600" dirty="0">
              <a:solidFill>
                <a:srgbClr val="FF0000"/>
              </a:solidFill>
            </a:endParaRPr>
          </a:p>
        </p:txBody>
      </p:sp>
      <p:sp>
        <p:nvSpPr>
          <p:cNvPr id="10" name="正方形/長方形 9"/>
          <p:cNvSpPr/>
          <p:nvPr/>
        </p:nvSpPr>
        <p:spPr>
          <a:xfrm>
            <a:off x="5923002" y="520184"/>
            <a:ext cx="592982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ぜ</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拡大・回転について堅固なのか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923002" y="2482334"/>
            <a:ext cx="5724644"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サイズを考慮して特徴点を検出し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そのサイズの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窓内でヒストグラムを計算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923002" y="398728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局所領域の勾配方向に沿って窓を回転する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7883053" y="5244584"/>
            <a:ext cx="5019323" cy="1323439"/>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特徴点を中心とする局所領域に対して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スケールと方向を正規化したものとで</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t>特徴点周囲の勾配分布を特徴ベクトルとする</a:t>
            </a:r>
            <a:endParaRPr lang="ja-JP" altLang="en-US" sz="2000"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21</a:t>
            </a:fld>
            <a:endParaRPr kumimoji="1" lang="ja-JP" altLang="en-US"/>
          </a:p>
        </p:txBody>
      </p:sp>
    </p:spTree>
    <p:extLst>
      <p:ext uri="{BB962C8B-B14F-4D97-AF65-F5344CB8AC3E}">
        <p14:creationId xmlns:p14="http://schemas.microsoft.com/office/powerpoint/2010/main" val="2170854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smtClean="0"/>
              <a:t>SIFT</a:t>
            </a:r>
            <a:r>
              <a:rPr kumimoji="1" lang="ja-JP" altLang="en-US" sz="3600" dirty="0" smtClean="0"/>
              <a:t>特徴（実装）</a:t>
            </a:r>
            <a:endParaRPr kumimoji="1" lang="ja-JP" altLang="en-US" sz="3600" dirty="0"/>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smtClean="0"/>
              <a:t># SIFT.py</a:t>
            </a:r>
            <a:endParaRPr lang="en-US" altLang="ja-JP" sz="2000" dirty="0"/>
          </a:p>
          <a:p>
            <a:pPr marL="0" indent="0">
              <a:buNone/>
            </a:pPr>
            <a:r>
              <a:rPr lang="en-US" altLang="ja-JP" sz="2000" dirty="0" smtClean="0"/>
              <a:t>img1 </a:t>
            </a:r>
            <a:r>
              <a:rPr lang="en-US" altLang="ja-JP" sz="2000" dirty="0"/>
              <a:t>=  cv2.imread</a:t>
            </a:r>
            <a:r>
              <a:rPr lang="en-US" altLang="ja-JP" sz="2000" dirty="0" smtClean="0"/>
              <a:t>(“</a:t>
            </a:r>
            <a:r>
              <a:rPr lang="ja-JP" altLang="en-US" sz="2000" dirty="0" smtClean="0"/>
              <a:t>画像名</a:t>
            </a:r>
            <a:r>
              <a:rPr lang="en-US" altLang="ja-JP" sz="2000" dirty="0" smtClean="0"/>
              <a:t>.bmp", </a:t>
            </a:r>
            <a:r>
              <a:rPr lang="en-US" altLang="ja-JP" sz="2000" dirty="0"/>
              <a:t>0) </a:t>
            </a:r>
          </a:p>
          <a:p>
            <a:pPr marL="0" indent="0">
              <a:buNone/>
            </a:pPr>
            <a:r>
              <a:rPr lang="en-US" altLang="ja-JP" sz="2000" dirty="0" smtClean="0"/>
              <a:t>sift </a:t>
            </a:r>
            <a:r>
              <a:rPr lang="ja-JP" altLang="en-US" sz="2000" dirty="0"/>
              <a:t> </a:t>
            </a:r>
            <a:r>
              <a:rPr lang="ja-JP" altLang="en-US" sz="2000" dirty="0" smtClean="0"/>
              <a:t>  </a:t>
            </a:r>
            <a:r>
              <a:rPr lang="en-US" altLang="ja-JP" sz="2000" dirty="0" smtClean="0"/>
              <a:t>= </a:t>
            </a:r>
            <a:r>
              <a:rPr lang="en-US" altLang="ja-JP" sz="2000" dirty="0"/>
              <a:t>cv2.xfeatures2d.SIFT_create()</a:t>
            </a:r>
          </a:p>
          <a:p>
            <a:pPr marL="0" indent="0">
              <a:buNone/>
            </a:pPr>
            <a:r>
              <a:rPr lang="en-US" altLang="ja-JP" sz="2000" dirty="0"/>
              <a:t>key1, des1 = </a:t>
            </a:r>
            <a:r>
              <a:rPr lang="en-US" altLang="ja-JP" sz="2000" dirty="0" err="1"/>
              <a:t>sift.detectAndCompute</a:t>
            </a:r>
            <a:r>
              <a:rPr lang="en-US" altLang="ja-JP" sz="2000" dirty="0"/>
              <a:t> (img1, None </a:t>
            </a:r>
            <a:r>
              <a:rPr lang="en-US" altLang="ja-JP" sz="2000" dirty="0" smtClean="0"/>
              <a:t>)</a:t>
            </a:r>
            <a:endParaRPr lang="en-US" altLang="ja-JP" sz="2000" dirty="0"/>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t>Python &amp; </a:t>
            </a:r>
            <a:r>
              <a:rPr lang="en-US" altLang="ja-JP" sz="2400" dirty="0" err="1" smtClean="0"/>
              <a:t>openCV</a:t>
            </a:r>
            <a:r>
              <a:rPr lang="ja-JP" altLang="en-US" sz="2400" dirty="0" smtClean="0"/>
              <a:t>環境だと上記の</a:t>
            </a:r>
            <a:r>
              <a:rPr lang="en-US" altLang="ja-JP" sz="2400" dirty="0" smtClean="0"/>
              <a:t>3</a:t>
            </a:r>
            <a:r>
              <a:rPr lang="ja-JP" altLang="en-US" sz="2400" dirty="0" smtClean="0"/>
              <a:t>行で</a:t>
            </a:r>
            <a:r>
              <a:rPr lang="en-US" altLang="ja-JP" sz="2400" dirty="0" smtClean="0"/>
              <a:t>SIFT</a:t>
            </a:r>
            <a:r>
              <a:rPr lang="ja-JP" altLang="en-US" sz="2400" dirty="0" smtClean="0"/>
              <a:t>特徴を検出できます</a:t>
            </a:r>
            <a:endParaRPr lang="en-US" altLang="ja-JP" sz="2400" dirty="0" smtClean="0"/>
          </a:p>
          <a:p>
            <a:pPr marL="0" indent="0">
              <a:buFont typeface="Arial" panose="020B0604020202020204" pitchFamily="34" charset="0"/>
              <a:buNone/>
            </a:pPr>
            <a:r>
              <a:rPr lang="en-US" altLang="ja-JP" sz="2400" dirty="0" smtClean="0"/>
              <a:t>※key1 </a:t>
            </a:r>
            <a:r>
              <a:rPr lang="ja-JP" altLang="en-US" sz="2400" dirty="0" smtClean="0"/>
              <a:t>は特徴点の位置を保持する配列</a:t>
            </a:r>
            <a:endParaRPr lang="en-US" altLang="ja-JP" sz="2400" dirty="0" smtClean="0"/>
          </a:p>
          <a:p>
            <a:pPr marL="0" indent="0">
              <a:buFont typeface="Arial" panose="020B0604020202020204" pitchFamily="34" charset="0"/>
              <a:buNone/>
            </a:pPr>
            <a:r>
              <a:rPr lang="en-US" altLang="ja-JP" sz="2400" dirty="0" smtClean="0"/>
              <a:t>※des1 </a:t>
            </a:r>
            <a:r>
              <a:rPr lang="ja-JP" altLang="en-US" sz="2400" dirty="0" smtClean="0"/>
              <a:t>は特徴点の特徴ベクトルを保持する配列</a:t>
            </a:r>
            <a:endParaRPr lang="en-US" altLang="ja-JP" sz="2400" dirty="0" smtClean="0"/>
          </a:p>
          <a:p>
            <a:pPr marL="0" indent="0">
              <a:buNone/>
            </a:pPr>
            <a:r>
              <a:rPr lang="en-US" altLang="ja-JP" sz="2400" dirty="0" smtClean="0"/>
              <a:t>※『xfeatures2d.SIFT_create』</a:t>
            </a:r>
            <a:r>
              <a:rPr lang="ja-JP" altLang="en-US" sz="2400" dirty="0" smtClean="0"/>
              <a:t>を書き換えると色々な特徴量を試せます</a:t>
            </a:r>
            <a:endParaRPr lang="en-US" altLang="ja-JP" sz="2400" dirty="0"/>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ja-JP" altLang="en-US" sz="2400" dirty="0" smtClean="0"/>
              <a:t>最近は</a:t>
            </a:r>
            <a:r>
              <a:rPr lang="en-US" altLang="ja-JP" sz="2400" dirty="0" smtClean="0"/>
              <a:t>C++</a:t>
            </a:r>
            <a:r>
              <a:rPr lang="ja-JP" altLang="en-US" sz="2400" dirty="0" smtClean="0"/>
              <a:t>で全部書くのは流行らないみたい．</a:t>
            </a:r>
            <a:endParaRPr lang="en-US" altLang="ja-JP" sz="2400" dirty="0" smtClean="0"/>
          </a:p>
          <a:p>
            <a:pPr marL="0" indent="0">
              <a:buFont typeface="Arial" panose="020B0604020202020204" pitchFamily="34" charset="0"/>
              <a:buNone/>
            </a:pPr>
            <a:r>
              <a:rPr lang="ja-JP" altLang="en-US" sz="2400" dirty="0" smtClean="0"/>
              <a:t>良い</a:t>
            </a:r>
            <a:r>
              <a:rPr lang="ja-JP" altLang="en-US" sz="2400" dirty="0"/>
              <a:t>時代</a:t>
            </a:r>
            <a:r>
              <a:rPr lang="ja-JP" altLang="en-US" sz="2400" dirty="0" smtClean="0"/>
              <a:t>ですね</a:t>
            </a:r>
            <a:r>
              <a:rPr lang="ja-JP" altLang="en-US" sz="2400" dirty="0" err="1" smtClean="0"/>
              <a:t>。。。</a:t>
            </a:r>
            <a:endParaRPr lang="ja-JP" altLang="en-US"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22</a:t>
            </a:fld>
            <a:endParaRPr kumimoji="1" lang="ja-JP" altLang="en-US"/>
          </a:p>
        </p:txBody>
      </p:sp>
    </p:spTree>
    <p:extLst>
      <p:ext uri="{BB962C8B-B14F-4D97-AF65-F5344CB8AC3E}">
        <p14:creationId xmlns:p14="http://schemas.microsoft.com/office/powerpoint/2010/main" val="1446595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smtClean="0"/>
              <a:t>まとめ</a:t>
            </a:r>
            <a:r>
              <a:rPr kumimoji="1" lang="en-US" altLang="ja-JP" dirty="0" smtClean="0"/>
              <a:t>: SIFT</a:t>
            </a:r>
            <a:r>
              <a:rPr kumimoji="1" lang="ja-JP" altLang="en-US" dirty="0" smtClean="0"/>
              <a:t>特徴</a:t>
            </a:r>
            <a:endParaRPr kumimoji="1" lang="ja-JP" altLang="en-US" dirty="0"/>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smtClean="0"/>
              <a:t>特徴ベクトル</a:t>
            </a:r>
            <a:r>
              <a:rPr lang="ja-JP" altLang="en-US" dirty="0" smtClean="0"/>
              <a:t>とは</a:t>
            </a:r>
            <a:r>
              <a:rPr lang="ja-JP" altLang="en-US" dirty="0"/>
              <a:t>何</a:t>
            </a:r>
            <a:r>
              <a:rPr lang="ja-JP" altLang="en-US" dirty="0" smtClean="0"/>
              <a:t>かを</a:t>
            </a:r>
            <a:r>
              <a:rPr lang="ja-JP" altLang="en-US" dirty="0"/>
              <a:t>解説</a:t>
            </a:r>
            <a:r>
              <a:rPr lang="ja-JP" altLang="en-US" dirty="0" smtClean="0"/>
              <a:t>した</a:t>
            </a:r>
            <a:endParaRPr lang="en-US" altLang="ja-JP" dirty="0" smtClean="0"/>
          </a:p>
          <a:p>
            <a:pPr lvl="1"/>
            <a:r>
              <a:rPr kumimoji="1" lang="ja-JP" altLang="en-US" sz="2000" dirty="0" smtClean="0"/>
              <a:t>検出された特徴点同士を比較するため，特徴点周囲の局所領域をベクトルの形で表すもの．</a:t>
            </a:r>
            <a:endParaRPr kumimoji="1" lang="en-US" altLang="ja-JP" sz="2000" dirty="0" smtClean="0"/>
          </a:p>
          <a:p>
            <a:pPr lvl="1"/>
            <a:r>
              <a:rPr lang="ja-JP" altLang="en-US" sz="2000" dirty="0" smtClean="0"/>
              <a:t>特徴ベクトルは，</a:t>
            </a:r>
            <a:r>
              <a:rPr lang="en-US" altLang="ja-JP" sz="2000" dirty="0" smtClean="0"/>
              <a:t>SIFT</a:t>
            </a:r>
            <a:r>
              <a:rPr lang="ja-JP" altLang="en-US" sz="2000" dirty="0" err="1" smtClean="0"/>
              <a:t>，</a:t>
            </a:r>
            <a:r>
              <a:rPr lang="en-US" altLang="ja-JP" sz="2000" dirty="0" smtClean="0"/>
              <a:t>BRIEF, ORB, SURF, AKAZE</a:t>
            </a:r>
            <a:r>
              <a:rPr lang="ja-JP" altLang="en-US" sz="2000" dirty="0" smtClean="0"/>
              <a:t>など，沢山の種類がある</a:t>
            </a:r>
            <a:endParaRPr lang="en-US" altLang="ja-JP" sz="2000" dirty="0" smtClean="0"/>
          </a:p>
          <a:p>
            <a:pPr lvl="1"/>
            <a:r>
              <a:rPr lang="ja-JP" altLang="en-US" sz="2000" dirty="0" smtClean="0"/>
              <a:t>特徴ベクトルは目的や対象画像の依存してよいものを選択すべき</a:t>
            </a:r>
            <a:endParaRPr lang="en-US" altLang="ja-JP" sz="2000" dirty="0" smtClean="0"/>
          </a:p>
          <a:p>
            <a:pPr lvl="1"/>
            <a:endParaRPr kumimoji="1" lang="en-US" altLang="ja-JP" sz="2000" dirty="0"/>
          </a:p>
          <a:p>
            <a:r>
              <a:rPr lang="en-US" altLang="ja-JP" dirty="0" smtClean="0"/>
              <a:t>SIFT</a:t>
            </a:r>
            <a:r>
              <a:rPr lang="ja-JP" altLang="en-US" dirty="0" smtClean="0"/>
              <a:t>特徴</a:t>
            </a:r>
            <a:endParaRPr lang="en-US" altLang="ja-JP" dirty="0" smtClean="0"/>
          </a:p>
          <a:p>
            <a:pPr lvl="1"/>
            <a:r>
              <a:rPr kumimoji="1" lang="en-US" altLang="ja-JP" sz="2000" dirty="0" err="1" smtClean="0"/>
              <a:t>DoG</a:t>
            </a:r>
            <a:r>
              <a:rPr lang="ja-JP" altLang="en-US" sz="2000" dirty="0" smtClean="0"/>
              <a:t>の極値を特徴点として検出</a:t>
            </a:r>
            <a:endParaRPr lang="en-US" altLang="ja-JP" sz="2000" dirty="0" smtClean="0"/>
          </a:p>
          <a:p>
            <a:pPr lvl="1"/>
            <a:r>
              <a:rPr kumimoji="1" lang="ja-JP" altLang="en-US" sz="2000" dirty="0" smtClean="0"/>
              <a:t>特徴点のスケールに応じた局所領域を考慮</a:t>
            </a:r>
            <a:endParaRPr kumimoji="1" lang="en-US" altLang="ja-JP" sz="2000" dirty="0" smtClean="0"/>
          </a:p>
          <a:p>
            <a:pPr lvl="1"/>
            <a:r>
              <a:rPr lang="ja-JP" altLang="en-US" sz="2000" dirty="0" smtClean="0"/>
              <a:t>特徴点周囲の勾配方向に沿って局所窓を回転</a:t>
            </a:r>
            <a:endParaRPr lang="en-US" altLang="ja-JP" sz="2000" dirty="0" smtClean="0"/>
          </a:p>
          <a:p>
            <a:pPr lvl="1"/>
            <a:r>
              <a:rPr kumimoji="1" lang="ja-JP" altLang="en-US" sz="2000" dirty="0" smtClean="0"/>
              <a:t>局所窓を</a:t>
            </a:r>
            <a:r>
              <a:rPr kumimoji="1" lang="en-US" altLang="ja-JP" sz="2000" dirty="0" smtClean="0"/>
              <a:t>4</a:t>
            </a:r>
            <a:r>
              <a:rPr kumimoji="1" lang="ja-JP" altLang="en-US" sz="2000" dirty="0" smtClean="0"/>
              <a:t>分割し，各領域の勾配ヒストグラムを特徴ベクトルとする</a:t>
            </a:r>
            <a:endParaRPr kumimoji="1" lang="ja-JP" altLang="en-US" dirty="0"/>
          </a:p>
        </p:txBody>
      </p:sp>
      <p:sp>
        <p:nvSpPr>
          <p:cNvPr id="5" name="正方形/長方形 4"/>
          <p:cNvSpPr/>
          <p:nvPr/>
        </p:nvSpPr>
        <p:spPr>
          <a:xfrm>
            <a:off x="10064885" y="63743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3"/>
          <a:stretch>
            <a:fillRect/>
          </a:stretch>
        </p:blipFill>
        <p:spPr>
          <a:xfrm>
            <a:off x="7569200" y="310481"/>
            <a:ext cx="4152900" cy="2713836"/>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23</a:t>
            </a:fld>
            <a:endParaRPr kumimoji="1" lang="ja-JP" altLang="en-US"/>
          </a:p>
        </p:txBody>
      </p:sp>
    </p:spTree>
    <p:extLst>
      <p:ext uri="{BB962C8B-B14F-4D97-AF65-F5344CB8AC3E}">
        <p14:creationId xmlns:p14="http://schemas.microsoft.com/office/powerpoint/2010/main" val="96534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smtClean="0"/>
              <a:t>Hough</a:t>
            </a:r>
            <a:r>
              <a:rPr kumimoji="1" lang="ja-JP" altLang="en-US" dirty="0" smtClean="0"/>
              <a:t>変換</a:t>
            </a:r>
            <a:endParaRPr kumimoji="1" lang="ja-JP" altLang="en-US"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24</a:t>
            </a:fld>
            <a:endParaRPr kumimoji="1" lang="ja-JP" altLang="en-US"/>
          </a:p>
        </p:txBody>
      </p:sp>
    </p:spTree>
    <p:extLst>
      <p:ext uri="{BB962C8B-B14F-4D97-AF65-F5344CB8AC3E}">
        <p14:creationId xmlns:p14="http://schemas.microsoft.com/office/powerpoint/2010/main" val="25732048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smtClean="0"/>
              <a:t>Hough</a:t>
            </a:r>
            <a:r>
              <a:rPr kumimoji="1" lang="ja-JP" altLang="en-US" sz="3600" dirty="0" smtClean="0"/>
              <a:t>変換とは</a:t>
            </a:r>
            <a:endParaRPr kumimoji="1" lang="ja-JP" altLang="en-US" sz="3600" dirty="0"/>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smtClean="0"/>
              <a:t>画像</a:t>
            </a:r>
            <a:r>
              <a:rPr lang="ja-JP" altLang="en-US" dirty="0"/>
              <a:t>中</a:t>
            </a:r>
            <a:r>
              <a:rPr lang="ja-JP" altLang="en-US" dirty="0" smtClean="0"/>
              <a:t>から直線や円を検出する手法</a:t>
            </a:r>
            <a:endParaRPr lang="en-US" altLang="ja-JP" dirty="0" smtClean="0"/>
          </a:p>
          <a:p>
            <a:r>
              <a:rPr kumimoji="1" lang="ja-JP" altLang="en-US" dirty="0" smtClean="0"/>
              <a:t>直線や円の一部が破損・劣化していても検出可能</a:t>
            </a:r>
            <a:endParaRPr kumimoji="1"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smtClean="0"/>
              <a:t>Hough.py</a:t>
            </a:r>
            <a:endParaRPr lang="ja-JP" altLang="en-US" dirty="0"/>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25</a:t>
            </a:fld>
            <a:endParaRPr kumimoji="1" lang="ja-JP" altLang="en-US"/>
          </a:p>
        </p:txBody>
      </p:sp>
    </p:spTree>
    <p:extLst>
      <p:ext uri="{BB962C8B-B14F-4D97-AF65-F5344CB8AC3E}">
        <p14:creationId xmlns:p14="http://schemas.microsoft.com/office/powerpoint/2010/main" val="757297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smtClean="0">
                    <a:latin typeface="Times New Roman" panose="02020603050405020304" pitchFamily="18" charset="0"/>
                    <a:cs typeface="Times New Roman" panose="02020603050405020304" pitchFamily="18" charset="0"/>
                  </a:rPr>
                  <a:t>x</a:t>
                </a:r>
                <a:r>
                  <a:rPr lang="en-US" altLang="ja-JP" i="1" dirty="0" err="1" smtClean="0">
                    <a:latin typeface="Times New Roman" panose="02020603050405020304" pitchFamily="18" charset="0"/>
                    <a:cs typeface="Times New Roman" panose="02020603050405020304" pitchFamily="18" charset="0"/>
                  </a:rPr>
                  <a:t>y</a:t>
                </a:r>
                <a:r>
                  <a:rPr lang="ja-JP" altLang="en-US" i="1" dirty="0" smtClean="0">
                    <a:latin typeface="Times New Roman" panose="02020603050405020304" pitchFamily="18" charset="0"/>
                    <a:cs typeface="Times New Roman" panose="02020603050405020304" pitchFamily="18" charset="0"/>
                  </a:rPr>
                  <a:t>空間における直線は </a:t>
                </a:r>
                <a:r>
                  <a:rPr lang="en-US" altLang="ja-JP" i="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smtClean="0">
                    <a:latin typeface="Times New Roman" panose="02020603050405020304" pitchFamily="18" charset="0"/>
                    <a:cs typeface="Times New Roman" panose="02020603050405020304" pitchFamily="18" charset="0"/>
                  </a:rPr>
                  <a:t> 』</a:t>
                </a:r>
                <a:r>
                  <a:rPr lang="ja-JP" altLang="en-US" i="1" dirty="0" smtClean="0">
                    <a:latin typeface="Times New Roman" panose="02020603050405020304" pitchFamily="18" charset="0"/>
                    <a:cs typeface="Times New Roman" panose="02020603050405020304" pitchFamily="18" charset="0"/>
                  </a:rPr>
                  <a:t>と表せる</a:t>
                </a:r>
              </a:p>
              <a:p>
                <a:pPr marL="0" indent="0">
                  <a:buNone/>
                </a:pPr>
                <a:r>
                  <a:rPr lang="ja-JP" altLang="en-US" dirty="0" smtClean="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smtClean="0">
                    <a:latin typeface="Times New Roman" panose="02020603050405020304" pitchFamily="18" charset="0"/>
                    <a:cs typeface="Times New Roman" panose="02020603050405020304" pitchFamily="18" charset="0"/>
                  </a:rPr>
                  <a:t>を横軸・</a:t>
                </a:r>
                <a:r>
                  <a:rPr lang="en-US" altLang="ja-JP" i="1"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smtClean="0">
                    <a:latin typeface="Times New Roman" panose="02020603050405020304" pitchFamily="18" charset="0"/>
                    <a:cs typeface="Times New Roman" panose="02020603050405020304" pitchFamily="18" charset="0"/>
                  </a:rPr>
                  <a:t>を縦軸にとる</a:t>
                </a:r>
                <a:r>
                  <a:rPr lang="en-US" altLang="ja-JP" i="1" dirty="0" smtClean="0">
                    <a:latin typeface="Times New Roman" panose="02020603050405020304" pitchFamily="18" charset="0"/>
                    <a:cs typeface="Times New Roman" panose="02020603050405020304" pitchFamily="18" charset="0"/>
                  </a:rPr>
                  <a:t>ab</a:t>
                </a:r>
                <a:r>
                  <a:rPr lang="ja-JP" altLang="en-US" i="1" dirty="0" smtClean="0">
                    <a:latin typeface="Times New Roman" panose="02020603050405020304" pitchFamily="18" charset="0"/>
                    <a:cs typeface="Times New Roman" panose="02020603050405020304" pitchFamily="18" charset="0"/>
                  </a:rPr>
                  <a:t>空間を考える</a:t>
                </a:r>
                <a:endParaRPr lang="en-US" altLang="ja-JP" i="1" dirty="0" smtClean="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直線は点に</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26</a:t>
            </a:fld>
            <a:endParaRPr kumimoji="1" lang="ja-JP" altLang="en-US"/>
          </a:p>
        </p:txBody>
      </p:sp>
    </p:spTree>
    <p:extLst>
      <p:ext uri="{BB962C8B-B14F-4D97-AF65-F5344CB8AC3E}">
        <p14:creationId xmlns:p14="http://schemas.microsoft.com/office/powerpoint/2010/main" val="1466457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27</a:t>
            </a:fld>
            <a:endParaRPr kumimoji="1" lang="ja-JP" altLang="en-US"/>
          </a:p>
        </p:txBody>
      </p:sp>
    </p:spTree>
    <p:extLst>
      <p:ext uri="{BB962C8B-B14F-4D97-AF65-F5344CB8AC3E}">
        <p14:creationId xmlns:p14="http://schemas.microsoft.com/office/powerpoint/2010/main" val="521258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を通る直線</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上の点群</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表</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せる</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を通る点群は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を通る直線群になる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28</a:t>
            </a:fld>
            <a:endParaRPr kumimoji="1" lang="ja-JP" altLang="en-US"/>
          </a:p>
        </p:txBody>
      </p: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smtClean="0">
                    <a:latin typeface="Times New Roman" panose="02020603050405020304" pitchFamily="18" charset="0"/>
                    <a:cs typeface="Times New Roman" panose="02020603050405020304" pitchFamily="18" charset="0"/>
                  </a:rPr>
                  <a:t>直線の傾きを横軸，</a:t>
                </a:r>
                <a:r>
                  <a:rPr lang="en-US" altLang="ja-JP"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切片を縦軸にとる</a:t>
                </a:r>
                <a:r>
                  <a:rPr lang="en-US" altLang="ja-JP" dirty="0" smtClean="0">
                    <a:latin typeface="Times New Roman" panose="02020603050405020304" pitchFamily="18" charset="0"/>
                    <a:cs typeface="Times New Roman" panose="02020603050405020304" pitchFamily="18" charset="0"/>
                  </a:rPr>
                  <a:t>ab</a:t>
                </a:r>
                <a:r>
                  <a:rPr lang="ja-JP" altLang="en-US" dirty="0" smtClean="0">
                    <a:latin typeface="Times New Roman" panose="02020603050405020304" pitchFamily="18" charset="0"/>
                    <a:cs typeface="Times New Roman" panose="02020603050405020304" pitchFamily="18" charset="0"/>
                  </a:rPr>
                  <a:t>空間を考えると</a:t>
                </a:r>
                <a:r>
                  <a:rPr lang="en-US" altLang="ja-JP" dirty="0" smtClean="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smtClean="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smtClean="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smtClean="0">
                    <a:latin typeface="Times New Roman" panose="02020603050405020304" pitchFamily="18" charset="0"/>
                    <a:cs typeface="Times New Roman" panose="02020603050405020304" pitchFamily="18" charset="0"/>
                  </a:rPr>
                  <a:t>を通る直線群</a:t>
                </a:r>
                <a:r>
                  <a:rPr kumimoji="1" lang="en-US" altLang="ja-JP" dirty="0" smtClean="0">
                    <a:latin typeface="Times New Roman" panose="02020603050405020304" pitchFamily="18" charset="0"/>
                    <a:cs typeface="Times New Roman" panose="02020603050405020304" pitchFamily="18" charset="0"/>
                  </a:rPr>
                  <a:t>	</a:t>
                </a:r>
                <a:r>
                  <a:rPr kumimoji="1" lang="en-US" altLang="ja-JP" dirty="0" smtClean="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smtClean="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に</a:t>
                </a:r>
                <a:endParaRPr kumimoji="1" lang="en-US" altLang="ja-JP" dirty="0" smtClean="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上の点群を通る直線群</a:t>
                </a:r>
                <a:r>
                  <a:rPr lang="ja-JP" altLang="en-US" dirty="0" smtClean="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29</a:t>
            </a:fld>
            <a:endParaRPr kumimoji="1" lang="ja-JP" altLang="en-US"/>
          </a:p>
        </p:txBody>
      </p:sp>
    </p:spTree>
    <p:extLst>
      <p:ext uri="{BB962C8B-B14F-4D97-AF65-F5344CB8AC3E}">
        <p14:creationId xmlns:p14="http://schemas.microsoft.com/office/powerpoint/2010/main" val="1082602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smtClean="0"/>
              <a:t>特徴点検出</a:t>
            </a:r>
            <a:endParaRPr kumimoji="1" lang="ja-JP" altLang="en-US" sz="3600" dirty="0"/>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smtClean="0"/>
              <a:t>ガウシアンフィルタの性質</a:t>
            </a:r>
            <a:endParaRPr lang="en-US" altLang="ja-JP" dirty="0" smtClean="0"/>
          </a:p>
          <a:p>
            <a:r>
              <a:rPr lang="en-US" altLang="ja-JP" dirty="0" err="1" smtClean="0"/>
              <a:t>DoG</a:t>
            </a:r>
            <a:r>
              <a:rPr lang="ja-JP" altLang="en-US" dirty="0" smtClean="0"/>
              <a:t>と</a:t>
            </a:r>
            <a:r>
              <a:rPr lang="en-US" altLang="ja-JP" dirty="0" smtClean="0"/>
              <a:t>SIFT</a:t>
            </a:r>
            <a:r>
              <a:rPr lang="ja-JP" altLang="en-US" dirty="0" smtClean="0"/>
              <a:t>特徴量</a:t>
            </a:r>
            <a:endParaRPr lang="en-US" altLang="ja-JP" dirty="0" smtClean="0"/>
          </a:p>
          <a:p>
            <a:r>
              <a:rPr lang="en-US" altLang="ja-JP" dirty="0" smtClean="0"/>
              <a:t>Hough</a:t>
            </a:r>
            <a:r>
              <a:rPr lang="ja-JP" altLang="en-US" dirty="0" smtClean="0"/>
              <a:t>変換</a:t>
            </a:r>
            <a:endParaRPr lang="en-US" altLang="ja-JP" dirty="0" smtClean="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a:t>
            </a:fld>
            <a:endParaRPr kumimoji="1"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2000" dirty="0" smtClean="0"/>
              <a:t>エッジ画素を通る直線群は</a:t>
            </a:r>
            <a:r>
              <a:rPr kumimoji="1" lang="en-US" altLang="ja-JP" sz="2000" i="1" dirty="0" smtClean="0"/>
              <a:t>ab</a:t>
            </a:r>
            <a:r>
              <a:rPr kumimoji="1" lang="ja-JP" altLang="en-US" sz="2000" dirty="0" smtClean="0"/>
              <a:t>空間で直線に</a:t>
            </a:r>
            <a:endParaRPr kumimoji="1" lang="en-US" altLang="ja-JP" sz="2000" dirty="0" smtClean="0"/>
          </a:p>
          <a:p>
            <a:pPr lvl="1">
              <a:lnSpc>
                <a:spcPct val="100000"/>
              </a:lnSpc>
              <a:spcBef>
                <a:spcPts val="600"/>
              </a:spcBef>
              <a:spcAft>
                <a:spcPts val="600"/>
              </a:spcAft>
            </a:pPr>
            <a:r>
              <a:rPr lang="en-US" altLang="ja-JP" sz="2000" dirty="0"/>
              <a:t>a</a:t>
            </a:r>
            <a:r>
              <a:rPr lang="en-US" altLang="ja-JP" sz="2000" dirty="0" smtClean="0"/>
              <a:t>b</a:t>
            </a:r>
            <a:r>
              <a:rPr lang="ja-JP" altLang="en-US" sz="2000" dirty="0" smtClean="0"/>
              <a:t>空間を小さなセルに分割し、その直線上のセルの値を</a:t>
            </a:r>
            <a:r>
              <a:rPr lang="en-US" altLang="ja-JP" sz="2000" dirty="0" smtClean="0"/>
              <a:t>1</a:t>
            </a:r>
            <a:r>
              <a:rPr lang="ja-JP" altLang="en-US" sz="2000" dirty="0"/>
              <a:t>プラス</a:t>
            </a:r>
            <a:r>
              <a:rPr lang="ja-JP" altLang="en-US" sz="2000" dirty="0" smtClean="0"/>
              <a:t>する（</a:t>
            </a:r>
            <a:r>
              <a:rPr lang="ja-JP" altLang="en-US" sz="2000" b="1" dirty="0" smtClean="0">
                <a:solidFill>
                  <a:srgbClr val="FF0000"/>
                </a:solidFill>
              </a:rPr>
              <a:t>投票</a:t>
            </a:r>
            <a:r>
              <a:rPr lang="ja-JP" altLang="en-US" sz="20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dirty="0" smtClean="0"/>
              <a:t>ab</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表現される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30</a:t>
            </a:fld>
            <a:endParaRPr kumimoji="1" lang="ja-JP" altLang="en-US"/>
          </a:p>
        </p:txBody>
      </p: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80"/>
                <a:ext cx="11158476" cy="2724586"/>
              </a:xfrm>
            </p:spPr>
            <p:txBody>
              <a:bodyPr>
                <a:normAutofit lnSpcReduction="10000"/>
              </a:bodyPr>
              <a:lstStyle/>
              <a:p>
                <a:pPr>
                  <a:lnSpc>
                    <a:spcPct val="100000"/>
                  </a:lnSpc>
                  <a:spcBef>
                    <a:spcPts val="600"/>
                  </a:spcBef>
                </a:pPr>
                <a:r>
                  <a:rPr kumimoji="1" lang="ja-JP" altLang="en-US" sz="2400" dirty="0" smtClean="0"/>
                  <a:t>先のアルゴリズム</a:t>
                </a:r>
                <a:r>
                  <a:rPr lang="ja-JP" altLang="en-US" sz="2400" dirty="0"/>
                  <a:t>の</a:t>
                </a:r>
                <a:r>
                  <a:rPr kumimoji="1" lang="ja-JP" altLang="en-US" sz="2400" dirty="0" smtClean="0"/>
                  <a:t>問題</a:t>
                </a:r>
                <a:r>
                  <a:rPr lang="ja-JP" altLang="en-US" sz="2400" dirty="0" smtClean="0"/>
                  <a:t>点</a:t>
                </a:r>
                <a:endParaRPr lang="en-US" altLang="ja-JP" sz="2400" dirty="0"/>
              </a:p>
              <a:p>
                <a:pPr lvl="1">
                  <a:lnSpc>
                    <a:spcPct val="100000"/>
                  </a:lnSpc>
                  <a:spcBef>
                    <a:spcPts val="600"/>
                  </a:spcBef>
                </a:pPr>
                <a:r>
                  <a:rPr lang="ja-JP" altLang="en-US" sz="2000" dirty="0" smtClean="0"/>
                  <a:t>傾き</a:t>
                </a:r>
                <a:r>
                  <a:rPr lang="en-US" altLang="ja-JP" sz="2000" i="1" dirty="0" smtClean="0"/>
                  <a:t>a</a:t>
                </a:r>
                <a:r>
                  <a:rPr lang="ja-JP" altLang="en-US" sz="2000" dirty="0" smtClean="0"/>
                  <a:t>と</a:t>
                </a:r>
                <a:r>
                  <a:rPr lang="ja-JP" altLang="en-US" sz="2000" dirty="0"/>
                  <a:t>切片</a:t>
                </a:r>
                <a:r>
                  <a:rPr lang="en-US" altLang="ja-JP" sz="2000" i="1" dirty="0"/>
                  <a:t>b</a:t>
                </a:r>
                <a:r>
                  <a:rPr lang="ja-JP" altLang="en-US" sz="2000" dirty="0" smtClean="0"/>
                  <a:t>のとりうる範囲は</a:t>
                </a:r>
                <a:r>
                  <a:rPr lang="en-US" altLang="ja-JP" sz="2000" dirty="0" smtClean="0"/>
                  <a:t>[-</a:t>
                </a:r>
                <a:r>
                  <a:rPr lang="ja-JP" altLang="en-US" sz="2000" dirty="0" smtClean="0"/>
                  <a:t>∞</a:t>
                </a:r>
                <a:r>
                  <a:rPr lang="en-US" altLang="ja-JP" sz="2000" dirty="0" smtClean="0"/>
                  <a:t>, </a:t>
                </a:r>
                <a:r>
                  <a:rPr lang="ja-JP" altLang="en-US" sz="2000" dirty="0" smtClean="0"/>
                  <a:t>∞</a:t>
                </a:r>
                <a:r>
                  <a:rPr lang="en-US" altLang="ja-JP" sz="2000" dirty="0" smtClean="0"/>
                  <a:t>]</a:t>
                </a:r>
                <a:r>
                  <a:rPr lang="ja-JP" altLang="en-US" sz="2000" dirty="0" smtClean="0"/>
                  <a:t>である</a:t>
                </a:r>
                <a:endParaRPr lang="en-US" altLang="ja-JP" sz="2000" dirty="0" smtClean="0"/>
              </a:p>
              <a:p>
                <a:pPr lvl="1">
                  <a:lnSpc>
                    <a:spcPct val="100000"/>
                  </a:lnSpc>
                  <a:spcBef>
                    <a:spcPts val="600"/>
                  </a:spcBef>
                </a:pPr>
                <a:r>
                  <a:rPr lang="ja-JP" altLang="en-US" sz="2000" dirty="0" smtClean="0"/>
                  <a:t>任意の直線を検出するには，無限に広い</a:t>
                </a:r>
                <a:r>
                  <a:rPr lang="en-US" altLang="ja-JP" sz="2000" dirty="0" smtClean="0"/>
                  <a:t>ab</a:t>
                </a:r>
                <a:r>
                  <a:rPr lang="ja-JP" altLang="en-US" sz="2000" dirty="0" smtClean="0"/>
                  <a:t>空間に投票する必要が</a:t>
                </a:r>
                <a:r>
                  <a:rPr lang="en-US" altLang="ja-JP" sz="2000" dirty="0" smtClean="0"/>
                  <a:t>…</a:t>
                </a:r>
              </a:p>
              <a:p>
                <a:pPr lvl="1">
                  <a:lnSpc>
                    <a:spcPct val="100000"/>
                  </a:lnSpc>
                  <a:spcBef>
                    <a:spcPts val="600"/>
                  </a:spcBef>
                </a:pPr>
                <a:endParaRPr kumimoji="1" lang="en-US" altLang="ja-JP" sz="1400" dirty="0" smtClean="0"/>
              </a:p>
              <a:p>
                <a:pPr>
                  <a:lnSpc>
                    <a:spcPct val="100000"/>
                  </a:lnSpc>
                  <a:spcBef>
                    <a:spcPts val="600"/>
                  </a:spcBef>
                </a:pPr>
                <a:r>
                  <a:rPr lang="ja-JP" altLang="en-US" sz="3200" dirty="0" smtClean="0"/>
                  <a:t>解決</a:t>
                </a:r>
                <a:r>
                  <a:rPr lang="ja-JP" altLang="en-US" sz="3200" dirty="0"/>
                  <a:t>法</a:t>
                </a:r>
                <a:r>
                  <a:rPr lang="ja-JP" altLang="en-US" sz="3200" dirty="0" smtClean="0"/>
                  <a:t> </a:t>
                </a:r>
                <a:r>
                  <a:rPr lang="en-US" altLang="ja-JP" sz="3200" dirty="0" smtClean="0"/>
                  <a:t>: </a:t>
                </a: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 </a:t>
                </a:r>
                <a:endParaRPr lang="en-US" altLang="ja-JP" sz="24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a:t>
                </a:r>
                <a:r>
                  <a:rPr lang="ja-JP" altLang="en-US" sz="2000" dirty="0" smtClean="0"/>
                  <a:t>の符号付距離を表す</a:t>
                </a:r>
                <a:endParaRPr kumimoji="1" lang="en-US" altLang="ja-JP" sz="20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smtClean="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smtClean="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m:t>
                        </m:r>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smtClean="0"/>
                  <a:t> （</a:t>
                </a:r>
                <a:r>
                  <a:rPr kumimoji="1" lang="en-US" altLang="ja-JP" sz="2000" dirty="0" smtClean="0"/>
                  <a:t>A</a:t>
                </a:r>
                <a:r>
                  <a:rPr kumimoji="1" lang="ja-JP" altLang="en-US" sz="2000" dirty="0" smtClean="0"/>
                  <a:t>は画像の対角線長）</a:t>
                </a:r>
                <a:endParaRPr kumimoji="1"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80"/>
                <a:ext cx="11158476" cy="2724586"/>
              </a:xfrm>
              <a:blipFill>
                <a:blip r:embed="rId3"/>
                <a:stretch>
                  <a:fillRect l="-1257" t="-313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空間では点になる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31</a:t>
            </a:fld>
            <a:endParaRPr kumimoji="1" lang="ja-JP" altLang="en-US"/>
          </a:p>
        </p:txBody>
      </p:sp>
    </p:spTree>
    <p:extLst>
      <p:ext uri="{BB962C8B-B14F-4D97-AF65-F5344CB8AC3E}">
        <p14:creationId xmlns:p14="http://schemas.microsoft.com/office/powerpoint/2010/main" val="12495184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7515175" y="3400438"/>
            <a:ext cx="1399258" cy="1480344"/>
          </a:xfrm>
          <a:prstGeom prst="rect">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r>
                  <a:rPr lang="ja-JP" altLang="en-US" dirty="0" smtClean="0"/>
                  <a:t>捕捉 </a:t>
                </a:r>
                <a:r>
                  <a:rPr lang="en-US" altLang="ja-JP" dirty="0" smtClean="0"/>
                  <a:t>: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𝜌</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oMath>
                </a14:m>
                <a:endParaRPr kumimoji="1" lang="ja-JP" altLang="en-US"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l="-2135" t="-19167" b="-4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78781" y="1343723"/>
                <a:ext cx="11708780" cy="1361900"/>
              </a:xfrm>
            </p:spPr>
            <p:txBody>
              <a:bodyPr/>
              <a:lstStyle/>
              <a:p>
                <a:r>
                  <a:rPr lang="ja-JP" altLang="en-US" dirty="0" smtClean="0"/>
                  <a:t>この</a:t>
                </a:r>
                <a:r>
                  <a:rPr lang="ja-JP" altLang="en-US" dirty="0"/>
                  <a:t>直線</a:t>
                </a:r>
                <a:r>
                  <a:rPr lang="ja-JP" altLang="en-US" dirty="0" smtClean="0"/>
                  <a:t>は</a:t>
                </a:r>
                <a:r>
                  <a:rPr lang="ja-JP" altLang="en-US" dirty="0"/>
                  <a:t>，</a:t>
                </a:r>
                <a:r>
                  <a:rPr lang="ja-JP" altLang="en-US" dirty="0" smtClean="0"/>
                  <a:t>点</a:t>
                </a: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b="0" i="1" dirty="0" smtClean="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a14:m>
                <a:r>
                  <a:rPr kumimoji="1" lang="ja-JP" altLang="en-US" dirty="0" smtClean="0"/>
                  <a:t>を通り，傾き </a:t>
                </a:r>
                <a14:m>
                  <m:oMath xmlns:m="http://schemas.openxmlformats.org/officeDocument/2006/math">
                    <m:f>
                      <m:fPr>
                        <m:ctrlPr>
                          <a:rPr lang="en-US" altLang="ja-JP" b="0" i="1" dirty="0" smtClean="0">
                            <a:latin typeface="Cambria Math" panose="02040503050406030204" pitchFamily="18" charset="0"/>
                            <a:cs typeface="Times New Roman" panose="02020603050405020304" pitchFamily="18" charset="0"/>
                          </a:rPr>
                        </m:ctrlPr>
                      </m:fPr>
                      <m:num>
                        <m:r>
                          <a:rPr lang="en-US" altLang="ja-JP" b="0" i="0" dirty="0" smtClean="0">
                            <a:latin typeface="Cambria Math" panose="02040503050406030204" pitchFamily="18" charset="0"/>
                            <a:cs typeface="Times New Roman" panose="02020603050405020304" pitchFamily="18" charset="0"/>
                          </a:rPr>
                          <m:t>−1</m:t>
                        </m:r>
                      </m:num>
                      <m:den>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b="0" i="0" dirty="0" smtClean="0">
                                <a:latin typeface="Cambria Math" panose="02040503050406030204" pitchFamily="18" charset="0"/>
                                <a:cs typeface="Times New Roman" panose="02020603050405020304" pitchFamily="18" charset="0"/>
                              </a:rPr>
                              <m:t>tan</m:t>
                            </m:r>
                          </m:fName>
                          <m:e>
                            <m:r>
                              <a:rPr lang="en-US" altLang="ja-JP" i="1" dirty="0">
                                <a:latin typeface="Cambria Math" panose="02040503050406030204" pitchFamily="18" charset="0"/>
                                <a:cs typeface="Times New Roman" panose="02020603050405020304" pitchFamily="18" charset="0"/>
                              </a:rPr>
                              <m:t>𝜃</m:t>
                            </m:r>
                          </m:e>
                        </m:func>
                      </m:den>
                    </m:f>
                  </m:oMath>
                </a14:m>
                <a:r>
                  <a:rPr kumimoji="1" lang="ja-JP" altLang="en-US" dirty="0" smtClean="0"/>
                  <a:t> の直線となる</a:t>
                </a:r>
                <a:endParaRPr kumimoji="1" lang="en-US" altLang="ja-JP" dirty="0" smtClean="0"/>
              </a:p>
              <a:p>
                <a:r>
                  <a:rPr lang="ja-JP" altLang="en-US" dirty="0" smtClean="0"/>
                  <a:t>つまり，半径 </a:t>
                </a:r>
                <a:r>
                  <a:rPr lang="en-US" altLang="ja-JP" i="1" dirty="0" smtClean="0"/>
                  <a:t>ρ </a:t>
                </a:r>
                <a:r>
                  <a:rPr lang="ja-JP" altLang="en-US" i="1" dirty="0" smtClean="0"/>
                  <a:t>の円に接する直線となる</a:t>
                </a:r>
                <a:endParaRPr kumimoji="1" lang="ja-JP" altLang="en-US" i="1"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78781" y="1343723"/>
                <a:ext cx="11708780" cy="1361900"/>
              </a:xfrm>
              <a:blipFill>
                <a:blip r:embed="rId3"/>
                <a:stretch>
                  <a:fillRect l="-93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32</a:t>
            </a:fld>
            <a:endParaRPr kumimoji="1" lang="ja-JP" altLang="en-US"/>
          </a:p>
        </p:txBody>
      </p:sp>
      <p:grpSp>
        <p:nvGrpSpPr>
          <p:cNvPr id="24" name="グループ化 23"/>
          <p:cNvGrpSpPr/>
          <p:nvPr/>
        </p:nvGrpSpPr>
        <p:grpSpPr>
          <a:xfrm>
            <a:off x="772455" y="2950950"/>
            <a:ext cx="3199674" cy="3291914"/>
            <a:chOff x="3535975" y="2853437"/>
            <a:chExt cx="3199674" cy="3291914"/>
          </a:xfrm>
        </p:grpSpPr>
        <p:cxnSp>
          <p:nvCxnSpPr>
            <p:cNvPr id="12" name="直線コネクタ 11"/>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円弧 13"/>
            <p:cNvSpPr/>
            <p:nvPr/>
          </p:nvSpPr>
          <p:spPr>
            <a:xfrm>
              <a:off x="4636271" y="4460989"/>
              <a:ext cx="644525" cy="644525"/>
            </a:xfrm>
            <a:prstGeom prst="arc">
              <a:avLst>
                <a:gd name="adj1" fmla="val 1792917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p:cNvSpPr/>
            <p:nvPr/>
          </p:nvSpPr>
          <p:spPr>
            <a:xfrm>
              <a:off x="5152633" y="4314684"/>
              <a:ext cx="335348" cy="461665"/>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 name="正方形/長方形 17"/>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20" name="グループ化 19"/>
            <p:cNvGrpSpPr/>
            <p:nvPr/>
          </p:nvGrpSpPr>
          <p:grpSpPr>
            <a:xfrm>
              <a:off x="3535975" y="2853437"/>
              <a:ext cx="3199674" cy="3291914"/>
              <a:chOff x="3535975" y="2853437"/>
              <a:chExt cx="3199674" cy="3291914"/>
            </a:xfrm>
          </p:grpSpPr>
          <p:grpSp>
            <p:nvGrpSpPr>
              <p:cNvPr id="5" name="グループ化 4"/>
              <p:cNvGrpSpPr/>
              <p:nvPr/>
            </p:nvGrpSpPr>
            <p:grpSpPr>
              <a:xfrm>
                <a:off x="3535975" y="2853437"/>
                <a:ext cx="3199674" cy="3291914"/>
                <a:chOff x="-152657" y="4730307"/>
                <a:chExt cx="3367004" cy="3464068"/>
              </a:xfrm>
            </p:grpSpPr>
            <p:cxnSp>
              <p:nvCxnSpPr>
                <p:cNvPr id="6" name="直線矢印コネクタ 5"/>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1353620" y="4730307"/>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19" name="楕円 18"/>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5" name="正方形/長方形 24"/>
              <p:cNvSpPr/>
              <p:nvPr/>
            </p:nvSpPr>
            <p:spPr>
              <a:xfrm>
                <a:off x="3037474" y="3031106"/>
                <a:ext cx="1860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037474" y="3031106"/>
                <a:ext cx="1860509" cy="369332"/>
              </a:xfrm>
              <a:prstGeom prst="rect">
                <a:avLst/>
              </a:prstGeom>
              <a:blipFill>
                <a:blip r:embed="rId4"/>
                <a:stretch>
                  <a:fillRect b="-6557"/>
                </a:stretch>
              </a:blipFill>
            </p:spPr>
            <p:txBody>
              <a:bodyPr/>
              <a:lstStyle/>
              <a:p>
                <a:r>
                  <a:rPr lang="ja-JP" altLang="en-US">
                    <a:noFill/>
                  </a:rPr>
                  <a:t> </a:t>
                </a:r>
              </a:p>
            </p:txBody>
          </p:sp>
        </mc:Fallback>
      </mc:AlternateContent>
      <p:sp>
        <p:nvSpPr>
          <p:cNvPr id="26" name="楕円 25"/>
          <p:cNvSpPr/>
          <p:nvPr/>
        </p:nvSpPr>
        <p:spPr>
          <a:xfrm>
            <a:off x="261045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2667000" y="3205480"/>
            <a:ext cx="482600" cy="619760"/>
          </a:xfrm>
          <a:custGeom>
            <a:avLst/>
            <a:gdLst>
              <a:gd name="connsiteX0" fmla="*/ 0 w 482600"/>
              <a:gd name="connsiteY0" fmla="*/ 619760 h 619760"/>
              <a:gd name="connsiteX1" fmla="*/ 132080 w 482600"/>
              <a:gd name="connsiteY1" fmla="*/ 243840 h 619760"/>
              <a:gd name="connsiteX2" fmla="*/ 482600 w 482600"/>
              <a:gd name="connsiteY2" fmla="*/ 0 h 619760"/>
            </a:gdLst>
            <a:ahLst/>
            <a:cxnLst>
              <a:cxn ang="0">
                <a:pos x="connsiteX0" y="connsiteY0"/>
              </a:cxn>
              <a:cxn ang="0">
                <a:pos x="connsiteX1" y="connsiteY1"/>
              </a:cxn>
              <a:cxn ang="0">
                <a:pos x="connsiteX2" y="connsiteY2"/>
              </a:cxn>
            </a:cxnLst>
            <a:rect l="l" t="t" r="r" b="b"/>
            <a:pathLst>
              <a:path w="482600" h="619760">
                <a:moveTo>
                  <a:pt x="0" y="619760"/>
                </a:moveTo>
                <a:cubicBezTo>
                  <a:pt x="25823" y="483446"/>
                  <a:pt x="51647" y="347133"/>
                  <a:pt x="132080" y="243840"/>
                </a:cubicBezTo>
                <a:cubicBezTo>
                  <a:pt x="212513" y="140547"/>
                  <a:pt x="347556" y="70273"/>
                  <a:pt x="482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6085235" y="2741152"/>
            <a:ext cx="6086025" cy="3501711"/>
            <a:chOff x="3535975" y="2643639"/>
            <a:chExt cx="6086025" cy="3501711"/>
          </a:xfrm>
        </p:grpSpPr>
        <p:cxnSp>
          <p:nvCxnSpPr>
            <p:cNvPr id="29" name="直線コネクタ 28"/>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円弧 30"/>
            <p:cNvSpPr/>
            <p:nvPr/>
          </p:nvSpPr>
          <p:spPr>
            <a:xfrm>
              <a:off x="4605213" y="4460989"/>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正方形/長方形 31"/>
            <p:cNvSpPr/>
            <p:nvPr/>
          </p:nvSpPr>
          <p:spPr>
            <a:xfrm>
              <a:off x="5100035" y="4321604"/>
              <a:ext cx="335348" cy="461665"/>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3" name="正方形/長方形 32"/>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34" name="グループ化 33"/>
            <p:cNvGrpSpPr/>
            <p:nvPr/>
          </p:nvGrpSpPr>
          <p:grpSpPr>
            <a:xfrm>
              <a:off x="3535975" y="2643639"/>
              <a:ext cx="6086025" cy="3501711"/>
              <a:chOff x="3535975" y="2643639"/>
              <a:chExt cx="6086025" cy="3501711"/>
            </a:xfrm>
          </p:grpSpPr>
          <p:grpSp>
            <p:nvGrpSpPr>
              <p:cNvPr id="35" name="グループ化 34"/>
              <p:cNvGrpSpPr/>
              <p:nvPr/>
            </p:nvGrpSpPr>
            <p:grpSpPr>
              <a:xfrm>
                <a:off x="3535975" y="2643639"/>
                <a:ext cx="6086025" cy="3501711"/>
                <a:chOff x="-152657" y="4509538"/>
                <a:chExt cx="6404299" cy="3684837"/>
              </a:xfrm>
            </p:grpSpPr>
            <p:cxnSp>
              <p:nvCxnSpPr>
                <p:cNvPr id="37" name="直線矢印コネクタ 36"/>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0" name="正方形/長方形 39"/>
                <p:cNvSpPr/>
                <p:nvPr/>
              </p:nvSpPr>
              <p:spPr>
                <a:xfrm>
                  <a:off x="1068828" y="4509538"/>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正方形/長方形 44"/>
                <p:cNvSpPr/>
                <p:nvPr/>
              </p:nvSpPr>
              <p:spPr>
                <a:xfrm>
                  <a:off x="3301033" y="5546541"/>
                  <a:ext cx="2950609" cy="1457425"/>
                </a:xfrm>
                <a:prstGeom prst="rect">
                  <a:avLst/>
                </a:prstGeom>
              </p:spPr>
              <p:txBody>
                <a:bodyPr wrap="none">
                  <a:spAutoFit/>
                </a:bodyPr>
                <a:lstStyle/>
                <a:p>
                  <a:r>
                    <a:rPr lang="en-US" altLang="ja-JP" sz="2800" dirty="0" err="1" smtClean="0">
                      <a:latin typeface="メイリオ" panose="020B0604030504040204" pitchFamily="50" charset="-128"/>
                      <a:ea typeface="メイリオ" panose="020B0604030504040204" pitchFamily="50" charset="-128"/>
                      <a:cs typeface="Times New Roman" panose="02020603050405020304" pitchFamily="18" charset="0"/>
                    </a:rPr>
                    <a:t>WxH</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の画像内に</a:t>
                  </a:r>
                  <a:endParaRPr lang="en-US" altLang="ja-JP" sz="2800" dirty="0" smtClean="0">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入る範囲で</a:t>
                  </a:r>
                  <a:endParaRPr lang="en-US" altLang="ja-JP" sz="2800" dirty="0" smtClean="0">
                    <a:latin typeface="メイリオ" panose="020B0604030504040204" pitchFamily="50" charset="-128"/>
                    <a:ea typeface="メイリオ" panose="020B0604030504040204" pitchFamily="50" charset="-128"/>
                    <a:cs typeface="Times New Roman" panose="02020603050405020304" pitchFamily="18" charset="0"/>
                  </a:endParaRPr>
                </a:p>
                <a:p>
                  <a:r>
                    <a:rPr lang="en-US" altLang="ja-JP" sz="2800" i="1" dirty="0" smtClean="0">
                      <a:latin typeface="メイリオ" panose="020B0604030504040204" pitchFamily="50" charset="-128"/>
                      <a:ea typeface="メイリオ" panose="020B0604030504040204" pitchFamily="50" charset="-128"/>
                      <a:cs typeface="Times New Roman" panose="02020603050405020304" pitchFamily="18" charset="0"/>
                    </a:rPr>
                    <a:t>ρ</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と</a:t>
                  </a:r>
                  <a:r>
                    <a:rPr lang="en-US" altLang="ja-JP" sz="2800" i="1" dirty="0" smtClean="0">
                      <a:latin typeface="メイリオ" panose="020B0604030504040204" pitchFamily="50" charset="-128"/>
                      <a:ea typeface="メイリオ" panose="020B0604030504040204" pitchFamily="50" charset="-128"/>
                      <a:cs typeface="Times New Roman" panose="02020603050405020304" pitchFamily="18" charset="0"/>
                    </a:rPr>
                    <a:t>θ</a:t>
                  </a:r>
                  <a:r>
                    <a:rPr lang="ja-JP" altLang="en-US" sz="2800" dirty="0" smtClean="0">
                      <a:latin typeface="メイリオ" panose="020B0604030504040204" pitchFamily="50" charset="-128"/>
                      <a:ea typeface="メイリオ" panose="020B0604030504040204" pitchFamily="50" charset="-128"/>
                      <a:cs typeface="Times New Roman" panose="02020603050405020304" pitchFamily="18" charset="0"/>
                    </a:rPr>
                    <a:t>を動かす</a:t>
                  </a:r>
                  <a:endParaRPr lang="ja-JP" altLang="en-US" sz="2800" dirty="0">
                    <a:latin typeface="メイリオ" panose="020B0604030504040204" pitchFamily="50" charset="-128"/>
                    <a:ea typeface="メイリオ" panose="020B0604030504040204" pitchFamily="50" charset="-128"/>
                    <a:cs typeface="Times New Roman" panose="02020603050405020304" pitchFamily="18" charset="0"/>
                  </a:endParaRPr>
                </a:p>
              </p:txBody>
            </p:sp>
          </p:grpSp>
          <p:sp>
            <p:nvSpPr>
              <p:cNvPr id="36" name="楕円 35"/>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2" name="楕円 41"/>
          <p:cNvSpPr/>
          <p:nvPr/>
        </p:nvSpPr>
        <p:spPr>
          <a:xfrm>
            <a:off x="7923238" y="3859860"/>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1376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と表すと</a:t>
                </a:r>
                <a:r>
                  <a:rPr lang="en-US" altLang="ja-JP" sz="3200" dirty="0" smtClean="0"/>
                  <a:t>…</a:t>
                </a: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smtClean="0">
                    <a:latin typeface="Times New Roman" panose="02020603050405020304" pitchFamily="18" charset="0"/>
                    <a:cs typeface="Times New Roman" panose="02020603050405020304" pitchFamily="18" charset="0"/>
                  </a:rPr>
                  <a:t> </a:t>
                </a:r>
              </a:p>
              <a:p>
                <a:pPr>
                  <a:spcBef>
                    <a:spcPts val="600"/>
                  </a:spcBef>
                </a:pPr>
                <a:r>
                  <a:rPr lang="en-US" altLang="ja-JP" sz="2800" dirty="0" smtClean="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33</a:t>
            </a:fld>
            <a:endParaRPr kumimoji="1" lang="ja-JP" altLang="en-US"/>
          </a:p>
        </p:txBody>
      </p:sp>
    </p:spTree>
    <p:extLst>
      <p:ext uri="{BB962C8B-B14F-4D97-AF65-F5344CB8AC3E}">
        <p14:creationId xmlns:p14="http://schemas.microsoft.com/office/powerpoint/2010/main" val="3678440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1800" dirty="0" smtClean="0"/>
              <a:t>エッジ画素を通る直線群は</a:t>
            </a:r>
            <a:r>
              <a:rPr lang="en-US" altLang="ja-JP" sz="1800" i="1" dirty="0" err="1" smtClean="0"/>
              <a:t>ρ</a:t>
            </a:r>
            <a:r>
              <a:rPr lang="en-US" altLang="ja-JP" sz="1800" i="1" dirty="0" err="1"/>
              <a:t>θ</a:t>
            </a:r>
            <a:r>
              <a:rPr kumimoji="1" lang="ja-JP" altLang="en-US" sz="1800" dirty="0" smtClean="0"/>
              <a:t>空間で正弦波に</a:t>
            </a:r>
            <a:endParaRPr kumimoji="1" lang="en-US" altLang="ja-JP" sz="1800" dirty="0" smtClean="0"/>
          </a:p>
          <a:p>
            <a:pPr lvl="1">
              <a:lnSpc>
                <a:spcPct val="100000"/>
              </a:lnSpc>
              <a:spcBef>
                <a:spcPts val="600"/>
              </a:spcBef>
              <a:spcAft>
                <a:spcPts val="600"/>
              </a:spcAft>
            </a:pPr>
            <a:r>
              <a:rPr lang="en-US" altLang="ja-JP" sz="1800" i="1" dirty="0" err="1"/>
              <a:t>ρθ</a:t>
            </a:r>
            <a:r>
              <a:rPr lang="ja-JP" altLang="en-US" sz="1800" dirty="0"/>
              <a:t>空間</a:t>
            </a:r>
            <a:r>
              <a:rPr lang="ja-JP" altLang="en-US" sz="1800" dirty="0" smtClean="0"/>
              <a:t>を小さなセルに分割し、その正弦波上のセルの値を</a:t>
            </a:r>
            <a:r>
              <a:rPr lang="en-US" altLang="ja-JP" sz="1800" dirty="0" smtClean="0"/>
              <a:t>1</a:t>
            </a:r>
            <a:r>
              <a:rPr lang="ja-JP" altLang="en-US" sz="1800" dirty="0"/>
              <a:t>プラス</a:t>
            </a:r>
            <a:r>
              <a:rPr lang="ja-JP" altLang="en-US" sz="1800" dirty="0" smtClean="0"/>
              <a:t>する（</a:t>
            </a:r>
            <a:r>
              <a:rPr lang="ja-JP" altLang="en-US" sz="1800" b="1" dirty="0" smtClean="0">
                <a:solidFill>
                  <a:srgbClr val="FF0000"/>
                </a:solidFill>
              </a:rPr>
              <a:t>投票</a:t>
            </a:r>
            <a:r>
              <a:rPr lang="ja-JP" altLang="en-US" sz="18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i="1" dirty="0" err="1" smtClean="0"/>
              <a:t>ρθ</a:t>
            </a:r>
            <a:r>
              <a:rPr lang="en-US" altLang="ja-JP" sz="2400" i="1" dirty="0" smtClean="0"/>
              <a:t>-</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34</a:t>
            </a:fld>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smtClean="0"/>
              <a:t>Hough</a:t>
            </a:r>
            <a:r>
              <a:rPr kumimoji="1" lang="ja-JP" altLang="en-US" sz="3600" dirty="0" smtClean="0"/>
              <a:t>変換で円を検出する</a:t>
            </a:r>
            <a:endParaRPr kumimoji="1" lang="ja-JP" altLang="en-US" sz="3600" dirty="0"/>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smtClean="0"/>
              <a:t>直線と</a:t>
            </a:r>
            <a:r>
              <a:rPr lang="ja-JP" altLang="en-US" dirty="0" smtClean="0"/>
              <a:t>ほぼ</a:t>
            </a:r>
            <a:r>
              <a:rPr lang="ja-JP" altLang="en-US" dirty="0"/>
              <a:t>同</a:t>
            </a:r>
            <a:r>
              <a:rPr lang="ja-JP" altLang="en-US" dirty="0" smtClean="0"/>
              <a:t>じ</a:t>
            </a:r>
            <a:r>
              <a:rPr kumimoji="1" lang="ja-JP" altLang="en-US" dirty="0" smtClean="0"/>
              <a:t>方法で検出可能</a:t>
            </a:r>
            <a:endParaRPr kumimoji="1" lang="en-US" altLang="ja-JP" dirty="0" smtClean="0"/>
          </a:p>
          <a:p>
            <a:r>
              <a:rPr lang="ja-JP" altLang="en-US" dirty="0" smtClean="0"/>
              <a:t>各自考えてみてください</a:t>
            </a:r>
            <a:endParaRPr kumimoji="1" lang="en-US" altLang="ja-JP"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Tree>
    <p:extLst>
      <p:ext uri="{BB962C8B-B14F-4D97-AF65-F5344CB8AC3E}">
        <p14:creationId xmlns:p14="http://schemas.microsoft.com/office/powerpoint/2010/main" val="32124891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smtClean="0"/>
              <a:t>まとめ </a:t>
            </a:r>
            <a:r>
              <a:rPr kumimoji="1" lang="en-US" altLang="ja-JP" dirty="0" smtClean="0"/>
              <a:t>: 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smtClean="0"/>
              <a:t>画像中の直線や円を検出する</a:t>
            </a:r>
            <a:r>
              <a:rPr lang="ja-JP" altLang="en-US" sz="2400" dirty="0" smtClean="0"/>
              <a:t>手法</a:t>
            </a:r>
            <a:endParaRPr lang="en-US" altLang="ja-JP" sz="2400" dirty="0" smtClean="0"/>
          </a:p>
          <a:p>
            <a:pPr marL="0" indent="0">
              <a:buNone/>
            </a:pPr>
            <a:endParaRPr lang="en-US" altLang="ja-JP" sz="2400" dirty="0" smtClean="0"/>
          </a:p>
          <a:p>
            <a:pPr marL="0" indent="0">
              <a:buNone/>
            </a:pPr>
            <a:r>
              <a:rPr lang="en-US" altLang="ja-JP" sz="2400" dirty="0" smtClean="0"/>
              <a:t>0. </a:t>
            </a:r>
            <a:r>
              <a:rPr kumimoji="1" lang="ja-JP" altLang="en-US" sz="2400" dirty="0" smtClean="0"/>
              <a:t>直線</a:t>
            </a:r>
            <a:r>
              <a:rPr lang="ja-JP" altLang="en-US" sz="2400" dirty="0" smtClean="0"/>
              <a:t>（または円）を</a:t>
            </a:r>
            <a:r>
              <a:rPr lang="ja-JP" altLang="en-US" sz="2400" dirty="0"/>
              <a:t>数式で表現</a:t>
            </a:r>
            <a:r>
              <a:rPr lang="ja-JP" altLang="en-US" sz="2400" dirty="0" smtClean="0"/>
              <a:t>する</a:t>
            </a:r>
            <a:endParaRPr lang="en-US" altLang="ja-JP" sz="2400" dirty="0" smtClean="0"/>
          </a:p>
          <a:p>
            <a:pPr marL="0" indent="0">
              <a:buNone/>
            </a:pPr>
            <a:r>
              <a:rPr lang="en-US" altLang="ja-JP" sz="2400" dirty="0" smtClean="0"/>
              <a:t>1. </a:t>
            </a:r>
            <a:r>
              <a:rPr lang="ja-JP" altLang="en-US" sz="2400" dirty="0" smtClean="0"/>
              <a:t>入力画像からエッジ画像を計算</a:t>
            </a:r>
            <a:endParaRPr kumimoji="1" lang="en-US" altLang="ja-JP" sz="2400" dirty="0" smtClean="0"/>
          </a:p>
          <a:p>
            <a:pPr marL="0" indent="0">
              <a:buNone/>
            </a:pPr>
            <a:r>
              <a:rPr lang="en-US" altLang="ja-JP" sz="2400" dirty="0" smtClean="0"/>
              <a:t>2. </a:t>
            </a:r>
            <a:r>
              <a:rPr kumimoji="1" lang="ja-JP" altLang="en-US" sz="2400" dirty="0" smtClean="0"/>
              <a:t>全てのエッジ画素について</a:t>
            </a:r>
            <a:r>
              <a:rPr kumimoji="1" lang="en-US" altLang="ja-JP" sz="2400" dirty="0" smtClean="0"/>
              <a:t>…</a:t>
            </a:r>
          </a:p>
          <a:p>
            <a:pPr marL="0" indent="0">
              <a:buNone/>
            </a:pPr>
            <a:r>
              <a:rPr lang="en-US" altLang="ja-JP" sz="2000" dirty="0" smtClean="0"/>
              <a:t>	</a:t>
            </a:r>
            <a:r>
              <a:rPr lang="ja-JP" altLang="en-US" sz="2000" dirty="0" smtClean="0"/>
              <a:t>パラメータ空間の対応セルの値をプラス</a:t>
            </a:r>
            <a:r>
              <a:rPr lang="en-US" altLang="ja-JP" sz="2000" dirty="0" smtClean="0"/>
              <a:t>1</a:t>
            </a:r>
            <a:r>
              <a:rPr lang="ja-JP" altLang="en-US" sz="2000" dirty="0" smtClean="0"/>
              <a:t>する</a:t>
            </a:r>
            <a:endParaRPr lang="en-US" altLang="ja-JP" sz="2000" dirty="0" smtClean="0"/>
          </a:p>
          <a:p>
            <a:pPr marL="0" indent="0">
              <a:buNone/>
            </a:pPr>
            <a:r>
              <a:rPr lang="en-US" altLang="ja-JP" sz="2000" dirty="0"/>
              <a:t>	</a:t>
            </a:r>
            <a:r>
              <a:rPr lang="ja-JP" altLang="en-US" sz="2000" dirty="0" smtClean="0"/>
              <a:t>（直線検出なら</a:t>
            </a:r>
            <a:r>
              <a:rPr lang="en-US" altLang="ja-JP" sz="2000" dirty="0" err="1" smtClean="0"/>
              <a:t>ρθ</a:t>
            </a:r>
            <a:r>
              <a:rPr lang="ja-JP" altLang="en-US" sz="2000" dirty="0" smtClean="0"/>
              <a:t>空間の正弦波を考える）</a:t>
            </a:r>
            <a:endParaRPr lang="en-US" altLang="ja-JP" sz="2000" dirty="0" smtClean="0"/>
          </a:p>
          <a:p>
            <a:pPr marL="0" indent="0">
              <a:buNone/>
            </a:pPr>
            <a:r>
              <a:rPr lang="en-US" altLang="ja-JP" sz="2400" dirty="0" smtClean="0"/>
              <a:t>3. </a:t>
            </a:r>
            <a:r>
              <a:rPr lang="ja-JP" altLang="en-US" sz="2400" dirty="0" smtClean="0"/>
              <a:t>パラメータ空間において値の大きなセルを検索</a:t>
            </a:r>
            <a:endParaRPr lang="en-US" altLang="ja-JP" sz="2400" dirty="0" smtClean="0"/>
          </a:p>
          <a:p>
            <a:pPr marL="0" indent="0">
              <a:buNone/>
            </a:pPr>
            <a:r>
              <a:rPr lang="ja-JP" altLang="en-US" sz="2400" dirty="0"/>
              <a:t>　 </a:t>
            </a:r>
            <a:r>
              <a:rPr lang="ja-JP" altLang="en-US" sz="2400" dirty="0" smtClean="0"/>
              <a:t>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F35DE295-420C-4265-BE54-AE59FA4027A6}" type="slidenum">
              <a:rPr kumimoji="1" lang="ja-JP" altLang="en-US" smtClean="0"/>
              <a:t>36</a:t>
            </a:fld>
            <a:endParaRPr kumimoji="1" lang="ja-JP" altLang="en-US"/>
          </a:p>
        </p:txBody>
      </p:sp>
    </p:spTree>
    <p:extLst>
      <p:ext uri="{BB962C8B-B14F-4D97-AF65-F5344CB8AC3E}">
        <p14:creationId xmlns:p14="http://schemas.microsoft.com/office/powerpoint/2010/main" val="347472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5694363"/>
            <a:ext cx="8403257" cy="733270"/>
          </a:xfrm>
        </p:spPr>
        <p:txBody>
          <a:bodyPr>
            <a:normAutofit/>
          </a:bodyPr>
          <a:lstStyle/>
          <a:p>
            <a:pPr algn="r"/>
            <a:r>
              <a:rPr lang="ja-JP" altLang="en-US" sz="3600" smtClean="0"/>
              <a:t>ガウシアンフィルタの性質</a:t>
            </a:r>
            <a:endParaRPr kumimoji="1" lang="ja-JP" altLang="en-US" sz="36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4</a:t>
            </a:fld>
            <a:endParaRPr kumimoji="1" lang="ja-JP" altLang="en-US"/>
          </a:p>
        </p:txBody>
      </p:sp>
    </p:spTree>
    <p:extLst>
      <p:ext uri="{BB962C8B-B14F-4D97-AF65-F5344CB8AC3E}">
        <p14:creationId xmlns:p14="http://schemas.microsoft.com/office/powerpoint/2010/main" val="2963947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39" name="テキスト ボックス 38"/>
              <p:cNvSpPr txBox="1"/>
              <p:nvPr/>
            </p:nvSpPr>
            <p:spPr>
              <a:xfrm>
                <a:off x="698614" y="1468138"/>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468138"/>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370615"/>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370615"/>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p:grpSp>
        <p:nvGrpSpPr>
          <p:cNvPr id="43" name="グループ化 42"/>
          <p:cNvGrpSpPr/>
          <p:nvPr/>
        </p:nvGrpSpPr>
        <p:grpSpPr>
          <a:xfrm>
            <a:off x="891028" y="4513874"/>
            <a:ext cx="5444557" cy="359450"/>
            <a:chOff x="481263" y="2146434"/>
            <a:chExt cx="5300689" cy="349952"/>
          </a:xfrm>
          <a:solidFill>
            <a:schemeClr val="accent4">
              <a:lumMod val="20000"/>
              <a:lumOff val="80000"/>
            </a:schemeClr>
          </a:solidFill>
        </p:grpSpPr>
        <p:sp>
          <p:nvSpPr>
            <p:cNvPr id="44" name="正方形/長方形 43"/>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891028" y="6242904"/>
            <a:ext cx="5444557" cy="359450"/>
            <a:chOff x="481263" y="2146434"/>
            <a:chExt cx="5300689" cy="349952"/>
          </a:xfrm>
        </p:grpSpPr>
        <p:sp>
          <p:nvSpPr>
            <p:cNvPr id="60" name="正方形/長方形 59"/>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75" name="図 74"/>
          <p:cNvPicPr>
            <a:picLocks noChangeAspect="1"/>
          </p:cNvPicPr>
          <p:nvPr/>
        </p:nvPicPr>
        <p:blipFill rotWithShape="1">
          <a:blip r:embed="rId4"/>
          <a:srcRect l="8892" t="29214" r="5142" b="13280"/>
          <a:stretch/>
        </p:blipFill>
        <p:spPr>
          <a:xfrm>
            <a:off x="995234" y="3133851"/>
            <a:ext cx="5143501" cy="1380023"/>
          </a:xfrm>
          <a:prstGeom prst="rect">
            <a:avLst/>
          </a:prstGeom>
        </p:spPr>
      </p:pic>
      <p:grpSp>
        <p:nvGrpSpPr>
          <p:cNvPr id="76" name="グループ化 75"/>
          <p:cNvGrpSpPr/>
          <p:nvPr/>
        </p:nvGrpSpPr>
        <p:grpSpPr>
          <a:xfrm>
            <a:off x="586545" y="4903228"/>
            <a:ext cx="2117982" cy="1703176"/>
            <a:chOff x="162811" y="3046328"/>
            <a:chExt cx="2117982" cy="1703176"/>
          </a:xfrm>
        </p:grpSpPr>
        <p:sp>
          <p:nvSpPr>
            <p:cNvPr id="77" name="正方形/長方形 76"/>
            <p:cNvSpPr/>
            <p:nvPr/>
          </p:nvSpPr>
          <p:spPr>
            <a:xfrm>
              <a:off x="1557831" y="4390054"/>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右中かっこ 7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9" name="直線矢印コネクタ 78"/>
            <p:cNvCxnSpPr>
              <a:stCxn id="78" idx="1"/>
            </p:cNvCxnSpPr>
            <p:nvPr/>
          </p:nvCxnSpPr>
          <p:spPr>
            <a:xfrm>
              <a:off x="1745530" y="3262228"/>
              <a:ext cx="0" cy="73303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正方形/長方形 79"/>
                <p:cNvSpPr/>
                <p:nvPr/>
              </p:nvSpPr>
              <p:spPr>
                <a:xfrm>
                  <a:off x="162811" y="3505975"/>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62811" y="3505975"/>
                  <a:ext cx="1469344" cy="399608"/>
                </a:xfrm>
                <a:prstGeom prst="rect">
                  <a:avLst/>
                </a:prstGeom>
                <a:blipFill rotWithShape="0">
                  <a:blip r:embed="rId5"/>
                  <a:stretch>
                    <a:fillRect l="-1660" t="-21538" r="-2490" b="-26154"/>
                  </a:stretch>
                </a:blipFill>
                <a:ln>
                  <a:noFill/>
                </a:ln>
              </p:spPr>
              <p:txBody>
                <a:bodyPr/>
                <a:lstStyle/>
                <a:p>
                  <a:r>
                    <a:rPr lang="ja-JP" altLang="en-US">
                      <a:noFill/>
                    </a:rPr>
                    <a:t> </a:t>
                  </a:r>
                </a:p>
              </p:txBody>
            </p:sp>
          </mc:Fallback>
        </mc:AlternateContent>
      </p:grpSp>
      <p:grpSp>
        <p:nvGrpSpPr>
          <p:cNvPr id="81" name="グループ化 80"/>
          <p:cNvGrpSpPr/>
          <p:nvPr/>
        </p:nvGrpSpPr>
        <p:grpSpPr>
          <a:xfrm>
            <a:off x="2007816" y="5030229"/>
            <a:ext cx="2353739" cy="1574455"/>
            <a:chOff x="1584081" y="3173328"/>
            <a:chExt cx="2353739" cy="1574455"/>
          </a:xfrm>
        </p:grpSpPr>
        <p:sp>
          <p:nvSpPr>
            <p:cNvPr id="82" name="正方形/長方形 81"/>
            <p:cNvSpPr/>
            <p:nvPr/>
          </p:nvSpPr>
          <p:spPr>
            <a:xfrm>
              <a:off x="1925255" y="4388333"/>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右中かっこ 82"/>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2119344" y="3338410"/>
              <a:ext cx="0" cy="656849"/>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p:cNvSpPr/>
                <p:nvPr/>
              </p:nvSpPr>
              <p:spPr>
                <a:xfrm>
                  <a:off x="2126816" y="3532777"/>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2126816" y="3532777"/>
                  <a:ext cx="1811004" cy="359450"/>
                </a:xfrm>
                <a:prstGeom prst="rect">
                  <a:avLst/>
                </a:prstGeom>
                <a:blipFill rotWithShape="0">
                  <a:blip r:embed="rId6"/>
                  <a:stretch>
                    <a:fillRect t="-42373" b="-45763"/>
                  </a:stretch>
                </a:blipFill>
                <a:ln>
                  <a:noFill/>
                </a:ln>
              </p:spPr>
              <p:txBody>
                <a:bodyPr/>
                <a:lstStyle/>
                <a:p>
                  <a:r>
                    <a:rPr lang="ja-JP" altLang="en-US">
                      <a:noFill/>
                    </a:rPr>
                    <a:t> </a:t>
                  </a:r>
                </a:p>
              </p:txBody>
            </p:sp>
          </mc:Fallback>
        </mc:AlternateContent>
      </p:grpSp>
      <p:grpSp>
        <p:nvGrpSpPr>
          <p:cNvPr id="89" name="グループ化 88"/>
          <p:cNvGrpSpPr/>
          <p:nvPr/>
        </p:nvGrpSpPr>
        <p:grpSpPr>
          <a:xfrm>
            <a:off x="8796020" y="4427043"/>
            <a:ext cx="1647258" cy="544980"/>
            <a:chOff x="6912543" y="3314836"/>
            <a:chExt cx="1172642" cy="387958"/>
          </a:xfrm>
        </p:grpSpPr>
        <mc:AlternateContent xmlns:mc="http://schemas.openxmlformats.org/markup-compatibility/2006" xmlns:a14="http://schemas.microsoft.com/office/drawing/2010/main">
          <mc:Choice Requires="a14">
            <p:sp>
              <p:nvSpPr>
                <p:cNvPr id="90" name="正方形/長方形 89"/>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7"/>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8"/>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9"/>
                  <a:stretch>
                    <a:fillRect l="-12903" r="-4301" b="-5376"/>
                  </a:stretch>
                </a:blipFill>
              </p:spPr>
              <p:txBody>
                <a:bodyPr/>
                <a:lstStyle/>
                <a:p>
                  <a:r>
                    <a:rPr lang="ja-JP" altLang="en-US">
                      <a:noFill/>
                    </a:rPr>
                    <a:t> </a:t>
                  </a:r>
                </a:p>
              </p:txBody>
            </p:sp>
          </mc:Fallback>
        </mc:AlternateContent>
      </p:grpSp>
      <p:sp>
        <p:nvSpPr>
          <p:cNvPr id="93" name="タイトル 1"/>
          <p:cNvSpPr txBox="1">
            <a:spLocks/>
          </p:cNvSpPr>
          <p:nvPr/>
        </p:nvSpPr>
        <p:spPr>
          <a:xfrm>
            <a:off x="8166686" y="5389678"/>
            <a:ext cx="3279673"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取るフィルタ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9068510" y="3760138"/>
                <a:ext cx="1078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𝑘</m:t>
                          </m:r>
                        </m:e>
                      </m:d>
                      <m:r>
                        <a:rPr lang="en-US" altLang="ja-JP" sz="2800" i="1">
                          <a:latin typeface="Cambria Math"/>
                        </a:rPr>
                        <m:t> </m:t>
                      </m:r>
                    </m:oMath>
                  </m:oMathPara>
                </a14:m>
                <a:endParaRPr lang="ja-JP" altLang="en-US" sz="28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068510" y="3760138"/>
                <a:ext cx="1078052"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164942" y="3863240"/>
                <a:ext cx="97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164942" y="3863240"/>
                <a:ext cx="973793"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881538" y="5679238"/>
                <a:ext cx="1830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e>
                      </m:d>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881538" y="5679238"/>
                <a:ext cx="1830245" cy="523220"/>
              </a:xfrm>
              <a:prstGeom prst="rect">
                <a:avLst/>
              </a:prstGeom>
              <a:blipFill rotWithShape="0">
                <a:blip r:embed="rId12"/>
                <a:stretch>
                  <a:fillRect/>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5</a:t>
            </a:fld>
            <a:endParaRPr kumimoji="1" lang="ja-JP" altLang="en-US"/>
          </a:p>
        </p:txBody>
      </p:sp>
    </p:spTree>
    <p:extLst>
      <p:ext uri="{BB962C8B-B14F-4D97-AF65-F5344CB8AC3E}">
        <p14:creationId xmlns:p14="http://schemas.microsoft.com/office/powerpoint/2010/main" val="224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25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6</a:t>
            </a:fld>
            <a:endParaRPr kumimoji="1" lang="ja-JP" altLang="en-US"/>
          </a:p>
        </p:txBody>
      </p:sp>
    </p:spTree>
    <p:extLst>
      <p:ext uri="{BB962C8B-B14F-4D97-AF65-F5344CB8AC3E}">
        <p14:creationId xmlns:p14="http://schemas.microsoft.com/office/powerpoint/2010/main" val="423699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7</a:t>
            </a:fld>
            <a:endParaRPr kumimoji="1" lang="ja-JP" altLang="en-US"/>
          </a:p>
        </p:txBody>
      </p:sp>
    </p:spTree>
    <p:extLst>
      <p:ext uri="{BB962C8B-B14F-4D97-AF65-F5344CB8AC3E}">
        <p14:creationId xmlns:p14="http://schemas.microsoft.com/office/powerpoint/2010/main" val="358324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smtClean="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smtClean="0"/>
              <a:t>σ</a:t>
            </a:r>
            <a:r>
              <a:rPr kumimoji="1" lang="en-US" altLang="ja-JP" sz="2800" dirty="0" smtClean="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smtClean="0"/>
              <a:t>σ</a:t>
            </a:r>
            <a:r>
              <a:rPr kumimoji="1" lang="en-US" altLang="ja-JP" sz="2800" dirty="0" smtClean="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8</a:t>
            </a:fld>
            <a:endParaRPr kumimoji="1" lang="ja-JP" altLang="en-US"/>
          </a:p>
        </p:txBody>
      </p:sp>
    </p:spTree>
    <p:extLst>
      <p:ext uri="{BB962C8B-B14F-4D97-AF65-F5344CB8AC3E}">
        <p14:creationId xmlns:p14="http://schemas.microsoft.com/office/powerpoint/2010/main" val="3816572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smtClean="0"/>
              <a:t>ガウシアンフィルタ</a:t>
            </a:r>
            <a:r>
              <a:rPr lang="ja-JP" altLang="en-US" sz="3600" dirty="0"/>
              <a:t>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smtClean="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smtClean="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316705"/>
            <a:ext cx="7263527"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Tree>
    <p:extLst>
      <p:ext uri="{BB962C8B-B14F-4D97-AF65-F5344CB8AC3E}">
        <p14:creationId xmlns:p14="http://schemas.microsoft.com/office/powerpoint/2010/main" val="2840877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9483</TotalTime>
  <Words>2217</Words>
  <Application>Microsoft Office PowerPoint</Application>
  <PresentationFormat>ワイド画面</PresentationFormat>
  <Paragraphs>533</Paragraphs>
  <Slides>36</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36</vt:i4>
      </vt:variant>
    </vt:vector>
  </HeadingPairs>
  <TitlesOfParts>
    <vt:vector size="46"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デジタルメディア処理２、2018（前期）</vt:lpstr>
      <vt:lpstr>特徴点検出</vt:lpstr>
      <vt:lpstr>ガウシアンフィルタの性質</vt:lpstr>
      <vt:lpstr>線形フィルタとは（convolution）</vt:lpstr>
      <vt:lpstr>線形フィルタとは（convolution）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DoG : Difference of Gaussian</vt:lpstr>
      <vt:lpstr>DoG : Difference of Gaussian</vt:lpstr>
      <vt:lpstr>まとめ: ガウシアンフィルタとその応用</vt:lpstr>
      <vt:lpstr>特徴抽出とマッチング</vt:lpstr>
      <vt:lpstr>SIFT特徴 Scale Invariant Feature Transform </vt:lpstr>
      <vt:lpstr>特徴ベクトルとか言われてもしっくりこないという人のために…</vt:lpstr>
      <vt:lpstr>SIFT特徴</vt:lpstr>
      <vt:lpstr>SIFT特徴点の例（教科書図11.19）</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捕捉 : ρ=x cos⁡θ+y sin⁡θ</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301</cp:revision>
  <cp:lastPrinted>2017-06-20T14:41:03Z</cp:lastPrinted>
  <dcterms:created xsi:type="dcterms:W3CDTF">2017-01-19T02:23:36Z</dcterms:created>
  <dcterms:modified xsi:type="dcterms:W3CDTF">2018-03-19T07:59:52Z</dcterms:modified>
</cp:coreProperties>
</file>